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88" r:id="rId3"/>
    <p:sldId id="390" r:id="rId4"/>
    <p:sldId id="400" r:id="rId5"/>
    <p:sldId id="285" r:id="rId6"/>
    <p:sldId id="402" r:id="rId7"/>
    <p:sldId id="265" r:id="rId8"/>
    <p:sldId id="386" r:id="rId9"/>
    <p:sldId id="392" r:id="rId10"/>
    <p:sldId id="372" r:id="rId11"/>
    <p:sldId id="266" r:id="rId12"/>
    <p:sldId id="263" r:id="rId13"/>
    <p:sldId id="384" r:id="rId14"/>
    <p:sldId id="269" r:id="rId15"/>
    <p:sldId id="401" r:id="rId16"/>
    <p:sldId id="403" r:id="rId17"/>
    <p:sldId id="393" r:id="rId18"/>
    <p:sldId id="394" r:id="rId19"/>
    <p:sldId id="257" r:id="rId20"/>
    <p:sldId id="258" r:id="rId21"/>
    <p:sldId id="259" r:id="rId22"/>
    <p:sldId id="260" r:id="rId23"/>
    <p:sldId id="261" r:id="rId24"/>
    <p:sldId id="262" r:id="rId25"/>
    <p:sldId id="391" r:id="rId26"/>
    <p:sldId id="274" r:id="rId27"/>
    <p:sldId id="404" r:id="rId28"/>
    <p:sldId id="395" r:id="rId29"/>
    <p:sldId id="396" r:id="rId30"/>
    <p:sldId id="398" r:id="rId31"/>
    <p:sldId id="397" r:id="rId32"/>
    <p:sldId id="39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4660"/>
  </p:normalViewPr>
  <p:slideViewPr>
    <p:cSldViewPr snapToGrid="0">
      <p:cViewPr varScale="1">
        <p:scale>
          <a:sx n="78" d="100"/>
          <a:sy n="78" d="100"/>
        </p:scale>
        <p:origin x="79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1F64A-B8A1-4288-AB30-C74BA290BF2E}" type="datetimeFigureOut">
              <a:rPr lang="en-GB" smtClean="0"/>
              <a:t>18/03/2026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D352C-62A5-48C2-88C8-BBDE1127240D}" type="slidenum">
              <a:rPr lang="en-GB" smtClean="0"/>
              <a:t>‹#›</a:t>
            </a:fld>
            <a:endParaRPr lang="en-GB"/>
          </a:p>
        </p:txBody>
      </p:sp>
    </p:spTree>
    <p:extLst>
      <p:ext uri="{BB962C8B-B14F-4D97-AF65-F5344CB8AC3E}">
        <p14:creationId xmlns:p14="http://schemas.microsoft.com/office/powerpoint/2010/main" val="637930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United Nations designed a set of 17 goals for the world to work on together to make life better and fairer for everyone.</a:t>
            </a:r>
          </a:p>
          <a:p>
            <a:r>
              <a:rPr lang="en-GB" b="1" dirty="0"/>
              <a:t>These are the Sustainable Development Goals, aka Global Goals.</a:t>
            </a:r>
          </a:p>
          <a:p>
            <a:r>
              <a:rPr lang="en-GB" b="1" dirty="0"/>
              <a:t>One World Link believes these goals are really important for our friends in Sierra Leone who faces a lot of challenges especially in health and education.</a:t>
            </a:r>
          </a:p>
          <a:p>
            <a:r>
              <a:rPr lang="en-GB" b="1" dirty="0"/>
              <a:t>Our focus is now on Goal 4-Quality Education – this starts with teachers…</a:t>
            </a:r>
          </a:p>
        </p:txBody>
      </p:sp>
      <p:sp>
        <p:nvSpPr>
          <p:cNvPr id="4" name="Slide Number Placeholder 3"/>
          <p:cNvSpPr>
            <a:spLocks noGrp="1"/>
          </p:cNvSpPr>
          <p:nvPr>
            <p:ph type="sldNum" sz="quarter" idx="5"/>
          </p:nvPr>
        </p:nvSpPr>
        <p:spPr/>
        <p:txBody>
          <a:bodyPr/>
          <a:lstStyle/>
          <a:p>
            <a:fld id="{24A76EBB-1FE4-4C53-AC58-7A6F04AE6B49}" type="slidenum">
              <a:rPr lang="en-GB" smtClean="0"/>
              <a:t>2</a:t>
            </a:fld>
            <a:endParaRPr lang="en-GB"/>
          </a:p>
        </p:txBody>
      </p:sp>
    </p:spTree>
    <p:extLst>
      <p:ext uri="{BB962C8B-B14F-4D97-AF65-F5344CB8AC3E}">
        <p14:creationId xmlns:p14="http://schemas.microsoft.com/office/powerpoint/2010/main" val="32475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OWL would like to thank us for working with them to teach about being active global citizens.</a:t>
            </a:r>
          </a:p>
        </p:txBody>
      </p:sp>
      <p:sp>
        <p:nvSpPr>
          <p:cNvPr id="4" name="Slide Number Placeholder 3"/>
          <p:cNvSpPr>
            <a:spLocks noGrp="1"/>
          </p:cNvSpPr>
          <p:nvPr>
            <p:ph type="sldNum" sz="quarter" idx="5"/>
          </p:nvPr>
        </p:nvSpPr>
        <p:spPr/>
        <p:txBody>
          <a:bodyPr/>
          <a:lstStyle/>
          <a:p>
            <a:fld id="{B2F8C142-747A-4703-B177-A570E3764B0D}" type="slidenum">
              <a:rPr lang="en-GB" smtClean="0"/>
              <a:t>26</a:t>
            </a:fld>
            <a:endParaRPr lang="en-GB"/>
          </a:p>
        </p:txBody>
      </p:sp>
    </p:spTree>
    <p:extLst>
      <p:ext uri="{BB962C8B-B14F-4D97-AF65-F5344CB8AC3E}">
        <p14:creationId xmlns:p14="http://schemas.microsoft.com/office/powerpoint/2010/main" val="174217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8D352C-62A5-48C2-88C8-BBDE1127240D}" type="slidenum">
              <a:rPr lang="en-GB" smtClean="0"/>
              <a:t>5</a:t>
            </a:fld>
            <a:endParaRPr lang="en-GB"/>
          </a:p>
        </p:txBody>
      </p:sp>
    </p:spTree>
    <p:extLst>
      <p:ext uri="{BB962C8B-B14F-4D97-AF65-F5344CB8AC3E}">
        <p14:creationId xmlns:p14="http://schemas.microsoft.com/office/powerpoint/2010/main" val="380438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February a group of Warwickshire teachers travelled to Sierra Leone and met with the country’s Dep. Director for Education.</a:t>
            </a:r>
          </a:p>
          <a:p>
            <a:r>
              <a:rPr lang="en-GB" dirty="0"/>
              <a:t>She encouraged us to do anything we could to help develop teachers and improve the quality of the education in SL.</a:t>
            </a:r>
          </a:p>
        </p:txBody>
      </p:sp>
      <p:sp>
        <p:nvSpPr>
          <p:cNvPr id="4" name="Slide Number Placeholder 3"/>
          <p:cNvSpPr>
            <a:spLocks noGrp="1"/>
          </p:cNvSpPr>
          <p:nvPr>
            <p:ph type="sldNum" sz="quarter" idx="5"/>
          </p:nvPr>
        </p:nvSpPr>
        <p:spPr/>
        <p:txBody>
          <a:bodyPr/>
          <a:lstStyle/>
          <a:p>
            <a:fld id="{198D352C-62A5-48C2-88C8-BBDE1127240D}" type="slidenum">
              <a:rPr lang="en-GB" smtClean="0"/>
              <a:t>6</a:t>
            </a:fld>
            <a:endParaRPr lang="en-GB"/>
          </a:p>
        </p:txBody>
      </p:sp>
    </p:spTree>
    <p:extLst>
      <p:ext uri="{BB962C8B-B14F-4D97-AF65-F5344CB8AC3E}">
        <p14:creationId xmlns:p14="http://schemas.microsoft.com/office/powerpoint/2010/main" val="1519412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link takes you to the home-page- scroll down for the 3 min video. (Good link to a child’s “Right to education”)</a:t>
            </a:r>
          </a:p>
          <a:p>
            <a:r>
              <a:rPr lang="en-GB" dirty="0"/>
              <a:t>Some of the language is too hard for KS1, but the images speak for themselves, so worth showing.</a:t>
            </a:r>
          </a:p>
          <a:p>
            <a:r>
              <a:rPr lang="en-GB" dirty="0"/>
              <a:t>Do you recognise any of the partners supporting </a:t>
            </a:r>
            <a:r>
              <a:rPr lang="en-GB" dirty="0" err="1"/>
              <a:t>EducAid</a:t>
            </a:r>
            <a:r>
              <a:rPr lang="en-GB" dirty="0"/>
              <a:t>? (Comic Relief, Book Aid)</a:t>
            </a:r>
          </a:p>
          <a:p>
            <a:r>
              <a:rPr lang="en-GB" dirty="0"/>
              <a:t>OWL is going to be added to this list of partners!</a:t>
            </a:r>
          </a:p>
          <a:p>
            <a:r>
              <a:rPr lang="en-GB" dirty="0"/>
              <a:t>If no time to watch the video – explain that </a:t>
            </a:r>
            <a:r>
              <a:rPr lang="en-GB" dirty="0" err="1"/>
              <a:t>EducAid</a:t>
            </a:r>
            <a:r>
              <a:rPr lang="en-GB" dirty="0"/>
              <a:t> is a charity who have been working to support education in SL for over 30 years and they want to work in Bo, with our help!</a:t>
            </a:r>
          </a:p>
        </p:txBody>
      </p:sp>
      <p:sp>
        <p:nvSpPr>
          <p:cNvPr id="4" name="Slide Number Placeholder 3"/>
          <p:cNvSpPr>
            <a:spLocks noGrp="1"/>
          </p:cNvSpPr>
          <p:nvPr>
            <p:ph type="sldNum" sz="quarter" idx="5"/>
          </p:nvPr>
        </p:nvSpPr>
        <p:spPr/>
        <p:txBody>
          <a:bodyPr/>
          <a:lstStyle/>
          <a:p>
            <a:fld id="{198D352C-62A5-48C2-88C8-BBDE1127240D}" type="slidenum">
              <a:rPr lang="en-GB" smtClean="0"/>
              <a:t>7</a:t>
            </a:fld>
            <a:endParaRPr lang="en-GB"/>
          </a:p>
        </p:txBody>
      </p:sp>
    </p:spTree>
    <p:extLst>
      <p:ext uri="{BB962C8B-B14F-4D97-AF65-F5344CB8AC3E}">
        <p14:creationId xmlns:p14="http://schemas.microsoft.com/office/powerpoint/2010/main" val="411557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Mr Sheku JP Sannoh (known as JP) has been selected by </a:t>
            </a:r>
            <a:r>
              <a:rPr lang="en-GB" dirty="0" err="1"/>
              <a:t>EducAid</a:t>
            </a:r>
            <a:r>
              <a:rPr lang="en-GB" dirty="0"/>
              <a:t> to work as the trainer in 5 of our link schools. He moved to Bo with his wife and baby at the end of August. </a:t>
            </a:r>
          </a:p>
        </p:txBody>
      </p:sp>
      <p:sp>
        <p:nvSpPr>
          <p:cNvPr id="4" name="Slide Number Placeholder 3"/>
          <p:cNvSpPr>
            <a:spLocks noGrp="1"/>
          </p:cNvSpPr>
          <p:nvPr>
            <p:ph type="sldNum" sz="quarter" idx="5"/>
          </p:nvPr>
        </p:nvSpPr>
        <p:spPr/>
        <p:txBody>
          <a:bodyPr/>
          <a:lstStyle/>
          <a:p>
            <a:fld id="{198D352C-62A5-48C2-88C8-BBDE1127240D}" type="slidenum">
              <a:rPr lang="en-GB" smtClean="0"/>
              <a:t>8</a:t>
            </a:fld>
            <a:endParaRPr lang="en-GB"/>
          </a:p>
        </p:txBody>
      </p:sp>
    </p:spTree>
    <p:extLst>
      <p:ext uri="{BB962C8B-B14F-4D97-AF65-F5344CB8AC3E}">
        <p14:creationId xmlns:p14="http://schemas.microsoft.com/office/powerpoint/2010/main" val="313266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this clip (1min 20) where JP explains what he’ll be doing in Bo.</a:t>
            </a:r>
          </a:p>
        </p:txBody>
      </p:sp>
      <p:sp>
        <p:nvSpPr>
          <p:cNvPr id="4" name="Slide Number Placeholder 3"/>
          <p:cNvSpPr>
            <a:spLocks noGrp="1"/>
          </p:cNvSpPr>
          <p:nvPr>
            <p:ph type="sldNum" sz="quarter" idx="5"/>
          </p:nvPr>
        </p:nvSpPr>
        <p:spPr/>
        <p:txBody>
          <a:bodyPr/>
          <a:lstStyle/>
          <a:p>
            <a:fld id="{198D352C-62A5-48C2-88C8-BBDE1127240D}" type="slidenum">
              <a:rPr lang="en-GB" smtClean="0"/>
              <a:t>9</a:t>
            </a:fld>
            <a:endParaRPr lang="en-GB"/>
          </a:p>
        </p:txBody>
      </p:sp>
    </p:spTree>
    <p:extLst>
      <p:ext uri="{BB962C8B-B14F-4D97-AF65-F5344CB8AC3E}">
        <p14:creationId xmlns:p14="http://schemas.microsoft.com/office/powerpoint/2010/main" val="128309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EducAid</a:t>
            </a:r>
            <a:r>
              <a:rPr lang="en-GB" dirty="0"/>
              <a:t> has been working within Education in SL for just over 30 years.</a:t>
            </a:r>
          </a:p>
          <a:p>
            <a:r>
              <a:rPr lang="en-GB" dirty="0"/>
              <a:t>It is run by Sierra Leoneans and supported by a charity network in UK.</a:t>
            </a:r>
          </a:p>
          <a:p>
            <a:endParaRPr lang="en-GB" dirty="0"/>
          </a:p>
        </p:txBody>
      </p:sp>
      <p:sp>
        <p:nvSpPr>
          <p:cNvPr id="4" name="Slide Number Placeholder 3"/>
          <p:cNvSpPr>
            <a:spLocks noGrp="1"/>
          </p:cNvSpPr>
          <p:nvPr>
            <p:ph type="sldNum" sz="quarter" idx="5"/>
          </p:nvPr>
        </p:nvSpPr>
        <p:spPr/>
        <p:txBody>
          <a:bodyPr/>
          <a:lstStyle/>
          <a:p>
            <a:fld id="{24A76EBB-1FE4-4C53-AC58-7A6F04AE6B49}" type="slidenum">
              <a:rPr lang="en-GB" smtClean="0"/>
              <a:t>10</a:t>
            </a:fld>
            <a:endParaRPr lang="en-GB"/>
          </a:p>
        </p:txBody>
      </p:sp>
    </p:spTree>
    <p:extLst>
      <p:ext uri="{BB962C8B-B14F-4D97-AF65-F5344CB8AC3E}">
        <p14:creationId xmlns:p14="http://schemas.microsoft.com/office/powerpoint/2010/main" val="316969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time, show this </a:t>
            </a:r>
            <a:r>
              <a:rPr lang="en-GB" dirty="0" err="1"/>
              <a:t>EducAid</a:t>
            </a:r>
            <a:r>
              <a:rPr lang="en-GB" dirty="0"/>
              <a:t> Teacher Training clip encouraging using games to make learning fun (3mins 30secs)</a:t>
            </a:r>
          </a:p>
        </p:txBody>
      </p:sp>
      <p:sp>
        <p:nvSpPr>
          <p:cNvPr id="4" name="Slide Number Placeholder 3"/>
          <p:cNvSpPr>
            <a:spLocks noGrp="1"/>
          </p:cNvSpPr>
          <p:nvPr>
            <p:ph type="sldNum" sz="quarter" idx="5"/>
          </p:nvPr>
        </p:nvSpPr>
        <p:spPr/>
        <p:txBody>
          <a:bodyPr/>
          <a:lstStyle/>
          <a:p>
            <a:fld id="{198D352C-62A5-48C2-88C8-BBDE1127240D}" type="slidenum">
              <a:rPr lang="en-GB" smtClean="0"/>
              <a:t>24</a:t>
            </a:fld>
            <a:endParaRPr lang="en-GB"/>
          </a:p>
        </p:txBody>
      </p:sp>
    </p:spTree>
    <p:extLst>
      <p:ext uri="{BB962C8B-B14F-4D97-AF65-F5344CB8AC3E}">
        <p14:creationId xmlns:p14="http://schemas.microsoft.com/office/powerpoint/2010/main" val="131952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year OWL schools take part in an exchange of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Exchange project</a:t>
            </a:r>
            <a:r>
              <a:rPr lang="en-GB" sz="1200" kern="1200" dirty="0">
                <a:solidFill>
                  <a:schemeClr val="tx1"/>
                </a:solidFill>
                <a:effectLst/>
                <a:latin typeface="+mn-lt"/>
                <a:ea typeface="+mn-ea"/>
                <a:cs typeface="+mn-cs"/>
              </a:rPr>
              <a:t>:  This year’s exchange activity, to be sent to your partner school in Bo, will involve children designing a poster on the theme of </a:t>
            </a:r>
            <a:r>
              <a:rPr lang="en-GB" sz="1200" b="1" kern="1200" dirty="0">
                <a:solidFill>
                  <a:schemeClr val="tx1"/>
                </a:solidFill>
                <a:effectLst/>
                <a:latin typeface="+mn-lt"/>
                <a:ea typeface="+mn-ea"/>
                <a:cs typeface="+mn-cs"/>
              </a:rPr>
              <a:t>Foster a Growth Mindset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EducAid</a:t>
            </a:r>
            <a:r>
              <a:rPr lang="en-GB" sz="1200" kern="1200" dirty="0">
                <a:solidFill>
                  <a:schemeClr val="tx1"/>
                </a:solidFill>
                <a:effectLst/>
                <a:latin typeface="+mn-lt"/>
                <a:ea typeface="+mn-ea"/>
                <a:cs typeface="+mn-cs"/>
              </a:rPr>
              <a:t> Top Ten Strategy 2).  What does it mean?  What does it look like in our classroom?  In our school?  Make the poster as visual as possible, colourful and engaging, …. You can make as many posters as you like, but minimum would be a class (approx. 30 posters).  You could link your discussions with Global Goal 4 (Quality Education) and with </a:t>
            </a:r>
            <a:r>
              <a:rPr lang="en-GB" sz="1200" kern="1200" dirty="0" err="1">
                <a:solidFill>
                  <a:schemeClr val="tx1"/>
                </a:solidFill>
                <a:effectLst/>
                <a:latin typeface="+mn-lt"/>
                <a:ea typeface="+mn-ea"/>
                <a:cs typeface="+mn-cs"/>
              </a:rPr>
              <a:t>EducAid</a:t>
            </a:r>
            <a:r>
              <a:rPr lang="en-GB" sz="1200" kern="1200" dirty="0">
                <a:solidFill>
                  <a:schemeClr val="tx1"/>
                </a:solidFill>
                <a:effectLst/>
                <a:latin typeface="+mn-lt"/>
                <a:ea typeface="+mn-ea"/>
                <a:cs typeface="+mn-cs"/>
              </a:rPr>
              <a:t> Top Ten Strategies (especially Strategy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Please remember to include a </a:t>
            </a:r>
            <a:r>
              <a:rPr lang="en-GB" sz="1200" b="1" kern="1200" dirty="0">
                <a:solidFill>
                  <a:schemeClr val="tx1"/>
                </a:solidFill>
                <a:effectLst/>
                <a:latin typeface="+mn-lt"/>
                <a:ea typeface="+mn-ea"/>
                <a:cs typeface="+mn-cs"/>
              </a:rPr>
              <a:t>teacher-to-teacher letter</a:t>
            </a:r>
            <a:r>
              <a:rPr lang="en-GB" sz="1200" kern="1200" dirty="0">
                <a:solidFill>
                  <a:schemeClr val="tx1"/>
                </a:solidFill>
                <a:effectLst/>
                <a:latin typeface="+mn-lt"/>
                <a:ea typeface="+mn-ea"/>
                <a:cs typeface="+mn-cs"/>
              </a:rPr>
              <a:t>, greeting your partner school, sharing news and giving details of your school/class activities so far regarding our OWL partnership.  Another wonderful gesture is a </a:t>
            </a:r>
            <a:r>
              <a:rPr lang="en-GB" sz="1200" b="1" kern="1200" dirty="0">
                <a:solidFill>
                  <a:schemeClr val="tx1"/>
                </a:solidFill>
                <a:effectLst/>
                <a:latin typeface="+mn-lt"/>
                <a:ea typeface="+mn-ea"/>
                <a:cs typeface="+mn-cs"/>
              </a:rPr>
              <a:t>letter from your Head</a:t>
            </a:r>
            <a:r>
              <a:rPr lang="en-GB" sz="1200" kern="1200" dirty="0">
                <a:solidFill>
                  <a:schemeClr val="tx1"/>
                </a:solidFill>
                <a:effectLst/>
                <a:latin typeface="+mn-lt"/>
                <a:ea typeface="+mn-ea"/>
                <a:cs typeface="+mn-cs"/>
              </a:rPr>
              <a:t> to the Head of your partner school, especially if you have a new Head, introducing themselves and sending warm greetings. Remember to encourage them to participate in the OWL training, even if they’re not one of the 5 schools in this pilot year. Please put your posters in a A4 envelope, labelled with both your school and link school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Deadline</a:t>
            </a:r>
            <a:r>
              <a:rPr lang="en-GB" sz="1200" kern="1200" dirty="0">
                <a:solidFill>
                  <a:schemeClr val="tx1"/>
                </a:solidFill>
                <a:effectLst/>
                <a:latin typeface="+mn-lt"/>
                <a:ea typeface="+mn-ea"/>
                <a:cs typeface="+mn-cs"/>
              </a:rPr>
              <a:t>:  24</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October - end of this half-term, please, ready for collection.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98D352C-62A5-48C2-88C8-BBDE1127240D}" type="slidenum">
              <a:rPr lang="en-GB" smtClean="0"/>
              <a:t>25</a:t>
            </a:fld>
            <a:endParaRPr lang="en-GB"/>
          </a:p>
        </p:txBody>
      </p:sp>
    </p:spTree>
    <p:extLst>
      <p:ext uri="{BB962C8B-B14F-4D97-AF65-F5344CB8AC3E}">
        <p14:creationId xmlns:p14="http://schemas.microsoft.com/office/powerpoint/2010/main" val="1485196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0101-AF7B-D8A6-B388-53616534F61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BC7D546-8BE9-29C1-CCAA-899EAF790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917AAF2-490A-9C61-018F-5AF2A975138C}"/>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5" name="Footer Placeholder 4">
            <a:extLst>
              <a:ext uri="{FF2B5EF4-FFF2-40B4-BE49-F238E27FC236}">
                <a16:creationId xmlns:a16="http://schemas.microsoft.com/office/drawing/2014/main" id="{9A56E99D-D746-4142-0AB1-5A9C33899D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FE600-1360-DB5A-24B6-F8297BDD66B5}"/>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148701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D40F-0FBC-D96D-FD82-7D4F9F2A639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AA7A192-4673-1F16-E6D4-3183C320C6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0014FF0-4C77-746B-789F-8E8AFDEFF28A}"/>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5" name="Footer Placeholder 4">
            <a:extLst>
              <a:ext uri="{FF2B5EF4-FFF2-40B4-BE49-F238E27FC236}">
                <a16:creationId xmlns:a16="http://schemas.microsoft.com/office/drawing/2014/main" id="{D7FD1288-CC6A-6361-CC0C-B627D09374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FBD41-27F4-695D-65CA-005EA1F78172}"/>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410709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7336A0-8994-D0F2-9366-BBAF4CED012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28652F4-3538-775A-D3F5-A7AF5B3C4D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6CC76F-5462-C1B3-08E9-A929634FB051}"/>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5" name="Footer Placeholder 4">
            <a:extLst>
              <a:ext uri="{FF2B5EF4-FFF2-40B4-BE49-F238E27FC236}">
                <a16:creationId xmlns:a16="http://schemas.microsoft.com/office/drawing/2014/main" id="{42E01EED-F338-A2CF-4306-6ECAE541CF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B2139E-CA44-681F-A9E5-D37525EBE9FD}"/>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256702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46D4-BE48-987D-2D60-FDF90BA4870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F1BBF1E-7731-07DA-12AF-A80D3142DDE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2590717-7285-5424-9511-0659171F100A}"/>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5" name="Footer Placeholder 4">
            <a:extLst>
              <a:ext uri="{FF2B5EF4-FFF2-40B4-BE49-F238E27FC236}">
                <a16:creationId xmlns:a16="http://schemas.microsoft.com/office/drawing/2014/main" id="{C040CCA1-2F27-675C-8FEF-62F2507D49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7E6837-4BC0-0796-BDBF-2D01AA106952}"/>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3467376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8D79-F3AD-26AF-F722-4EAE6D59C8C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F4294FE-F2AD-0900-B80A-2C2CAE48C6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104288D-5C5E-8EE4-973D-7D6259C57ACD}"/>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5" name="Footer Placeholder 4">
            <a:extLst>
              <a:ext uri="{FF2B5EF4-FFF2-40B4-BE49-F238E27FC236}">
                <a16:creationId xmlns:a16="http://schemas.microsoft.com/office/drawing/2014/main" id="{0D80BFED-C3AC-6C80-CC33-A4EDB5288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8AC6E-3FA0-CD4A-E4D0-990CD2BD561F}"/>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240558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5676-BC17-2DDD-F03E-102442D94FC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155E35A-D1E9-9FCC-8873-7028E282A2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27FA981-63A7-E529-39E2-6205FF48AE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2E634C3-22A5-FF74-5BA7-BF203E0844F1}"/>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6" name="Footer Placeholder 5">
            <a:extLst>
              <a:ext uri="{FF2B5EF4-FFF2-40B4-BE49-F238E27FC236}">
                <a16:creationId xmlns:a16="http://schemas.microsoft.com/office/drawing/2014/main" id="{FD241212-E7C5-AC86-16F8-D42103FBEB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CF0FEF-4D65-3CF5-E94C-133D60D95165}"/>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260006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299E-61A3-01A2-7633-97C3BB22A63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1A48DD1-4B3D-CD71-5331-60C464A182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EAE6EFB-5F11-168B-C8FB-C1A05870A8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1C8F7B7-2311-D6A9-2567-1FA219720A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0D2CDF-82EF-C9CA-77F2-C447F1AE1C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C5A1412-564C-E1F0-905A-5957BC19E1F6}"/>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8" name="Footer Placeholder 7">
            <a:extLst>
              <a:ext uri="{FF2B5EF4-FFF2-40B4-BE49-F238E27FC236}">
                <a16:creationId xmlns:a16="http://schemas.microsoft.com/office/drawing/2014/main" id="{B579E423-B429-83AC-4C19-0071334BFA6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8CC19D-9423-9CCF-0E0C-3F9DA1903291}"/>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263635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D98E-ECB5-58D0-9F6A-15C83E17EF7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DEA3D7-AABE-E425-B900-6DFB163D716A}"/>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4" name="Footer Placeholder 3">
            <a:extLst>
              <a:ext uri="{FF2B5EF4-FFF2-40B4-BE49-F238E27FC236}">
                <a16:creationId xmlns:a16="http://schemas.microsoft.com/office/drawing/2014/main" id="{982FB83A-0931-217A-18B4-7D2A473183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1E6828-76DD-F7DC-DADE-DB9A5D6FB70D}"/>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403904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5A2AB-E34D-56CD-BD6E-6D8526B0B4FE}"/>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3" name="Footer Placeholder 2">
            <a:extLst>
              <a:ext uri="{FF2B5EF4-FFF2-40B4-BE49-F238E27FC236}">
                <a16:creationId xmlns:a16="http://schemas.microsoft.com/office/drawing/2014/main" id="{023381A6-70CB-48ED-581B-CDFF2433012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3EF1D8-562C-6A09-A773-E0152B75E0FB}"/>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4116247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93D3-4100-A221-8791-CC115BB5D7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241C9F2-6AE4-9F6F-6500-1DF601D86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295C5F0-8976-20E9-3413-62D66B0F2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471AB6-6D65-1439-B28C-FEC412A5830D}"/>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6" name="Footer Placeholder 5">
            <a:extLst>
              <a:ext uri="{FF2B5EF4-FFF2-40B4-BE49-F238E27FC236}">
                <a16:creationId xmlns:a16="http://schemas.microsoft.com/office/drawing/2014/main" id="{E54D3C7E-ECCC-16C9-CDD1-1E1492ABBE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7DFBAE-195E-0761-13D0-7EE5013475F8}"/>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90043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D9CA-9BDA-B79E-3470-28EA729C93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F2D4089-BDA3-ABEE-4EBD-5113AEC0C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18C4D3-495E-AF68-B2BB-F0F50F2C2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75FC33-C585-A46A-A34F-4DC29CEE34D9}"/>
              </a:ext>
            </a:extLst>
          </p:cNvPr>
          <p:cNvSpPr>
            <a:spLocks noGrp="1"/>
          </p:cNvSpPr>
          <p:nvPr>
            <p:ph type="dt" sz="half" idx="10"/>
          </p:nvPr>
        </p:nvSpPr>
        <p:spPr/>
        <p:txBody>
          <a:bodyPr/>
          <a:lstStyle/>
          <a:p>
            <a:fld id="{130368FA-F1AF-44BA-B4B1-59725EB47FEC}" type="datetimeFigureOut">
              <a:rPr lang="en-GB" smtClean="0"/>
              <a:t>18/03/2026</a:t>
            </a:fld>
            <a:endParaRPr lang="en-GB"/>
          </a:p>
        </p:txBody>
      </p:sp>
      <p:sp>
        <p:nvSpPr>
          <p:cNvPr id="6" name="Footer Placeholder 5">
            <a:extLst>
              <a:ext uri="{FF2B5EF4-FFF2-40B4-BE49-F238E27FC236}">
                <a16:creationId xmlns:a16="http://schemas.microsoft.com/office/drawing/2014/main" id="{9D5138EA-473A-B5F3-F5B2-8B435028B4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0E6BF-6268-03D1-2296-998C91051913}"/>
              </a:ext>
            </a:extLst>
          </p:cNvPr>
          <p:cNvSpPr>
            <a:spLocks noGrp="1"/>
          </p:cNvSpPr>
          <p:nvPr>
            <p:ph type="sldNum" sz="quarter" idx="12"/>
          </p:nvPr>
        </p:nvSpPr>
        <p:spPr/>
        <p:txBody>
          <a:bodyPr/>
          <a:lstStyle/>
          <a:p>
            <a:fld id="{29510221-90DD-46EC-8116-1F4AAA8BF1CC}" type="slidenum">
              <a:rPr lang="en-GB" smtClean="0"/>
              <a:t>‹#›</a:t>
            </a:fld>
            <a:endParaRPr lang="en-GB"/>
          </a:p>
        </p:txBody>
      </p:sp>
    </p:spTree>
    <p:extLst>
      <p:ext uri="{BB962C8B-B14F-4D97-AF65-F5344CB8AC3E}">
        <p14:creationId xmlns:p14="http://schemas.microsoft.com/office/powerpoint/2010/main" val="2175018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2B35D-739A-8CB4-33B0-23A5E30BE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2829B70-6D76-7FC1-7CA9-4A4824C14D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325C4A-0581-BA14-E52C-42AFA9601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0368FA-F1AF-44BA-B4B1-59725EB47FEC}" type="datetimeFigureOut">
              <a:rPr lang="en-GB" smtClean="0"/>
              <a:t>18/03/2026</a:t>
            </a:fld>
            <a:endParaRPr lang="en-GB"/>
          </a:p>
        </p:txBody>
      </p:sp>
      <p:sp>
        <p:nvSpPr>
          <p:cNvPr id="5" name="Footer Placeholder 4">
            <a:extLst>
              <a:ext uri="{FF2B5EF4-FFF2-40B4-BE49-F238E27FC236}">
                <a16:creationId xmlns:a16="http://schemas.microsoft.com/office/drawing/2014/main" id="{15649687-2462-261E-1897-5945BABAC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DE5329F-A4D1-3162-A5D6-F2F4D0510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510221-90DD-46EC-8116-1F4AAA8BF1CC}" type="slidenum">
              <a:rPr lang="en-GB" smtClean="0"/>
              <a:t>‹#›</a:t>
            </a:fld>
            <a:endParaRPr lang="en-GB"/>
          </a:p>
        </p:txBody>
      </p:sp>
    </p:spTree>
    <p:extLst>
      <p:ext uri="{BB962C8B-B14F-4D97-AF65-F5344CB8AC3E}">
        <p14:creationId xmlns:p14="http://schemas.microsoft.com/office/powerpoint/2010/main" val="3562612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0.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youtube.com/watch?v=GO94JZGL67A&amp;list=PL5LfXqbxUI37opgOGf1EPSkcbBBFhZ_dT&amp;index=1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7.jpeg"/><Relationship Id="rId4" Type="http://schemas.openxmlformats.org/officeDocument/2006/relationships/hyperlink" Target="http://www.educaid.org.u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educaid.org.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7000">
              <a:schemeClr val="bg1"/>
            </a:gs>
            <a:gs pos="0">
              <a:schemeClr val="bg1"/>
            </a:gs>
            <a:gs pos="74000">
              <a:schemeClr val="accent1">
                <a:lumMod val="45000"/>
                <a:lumOff val="55000"/>
              </a:schemeClr>
            </a:gs>
            <a:gs pos="83000">
              <a:schemeClr val="accent1">
                <a:lumMod val="45000"/>
                <a:lumOff val="55000"/>
              </a:schemeClr>
            </a:gs>
            <a:gs pos="95000">
              <a:schemeClr val="accent6"/>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F1CE-5154-F276-DE6D-1780CE979A97}"/>
              </a:ext>
            </a:extLst>
          </p:cNvPr>
          <p:cNvSpPr>
            <a:spLocks noGrp="1"/>
          </p:cNvSpPr>
          <p:nvPr>
            <p:ph type="ctrTitle"/>
          </p:nvPr>
        </p:nvSpPr>
        <p:spPr>
          <a:xfrm>
            <a:off x="1524000" y="1122363"/>
            <a:ext cx="9144000" cy="4238106"/>
          </a:xfrm>
        </p:spPr>
        <p:txBody>
          <a:bodyPr/>
          <a:lstStyle/>
          <a:p>
            <a:r>
              <a:rPr lang="en-GB" dirty="0"/>
              <a:t>Transforming Education in Bo</a:t>
            </a:r>
            <a:br>
              <a:rPr lang="en-GB" dirty="0"/>
            </a:br>
            <a:endParaRPr lang="en-GB" dirty="0"/>
          </a:p>
        </p:txBody>
      </p:sp>
      <p:pic>
        <p:nvPicPr>
          <p:cNvPr id="5" name="Picture 4">
            <a:extLst>
              <a:ext uri="{FF2B5EF4-FFF2-40B4-BE49-F238E27FC236}">
                <a16:creationId xmlns:a16="http://schemas.microsoft.com/office/drawing/2014/main" id="{4B87EDED-6F7F-C444-2EEB-98819F020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06" y="602521"/>
            <a:ext cx="11212051" cy="947610"/>
          </a:xfrm>
          <a:prstGeom prst="rect">
            <a:avLst/>
          </a:prstGeom>
        </p:spPr>
      </p:pic>
      <p:pic>
        <p:nvPicPr>
          <p:cNvPr id="1028" name="Picture 4" descr="Sustainable Development Goal 4 - Wikipedia">
            <a:extLst>
              <a:ext uri="{FF2B5EF4-FFF2-40B4-BE49-F238E27FC236}">
                <a16:creationId xmlns:a16="http://schemas.microsoft.com/office/drawing/2014/main" id="{E2287192-D352-5B29-7D75-782A39D8E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464" y="4786033"/>
            <a:ext cx="1940608" cy="19406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Role of Technology in Global Goal 4: Quality Education">
            <a:extLst>
              <a:ext uri="{FF2B5EF4-FFF2-40B4-BE49-F238E27FC236}">
                <a16:creationId xmlns:a16="http://schemas.microsoft.com/office/drawing/2014/main" id="{5FBB015E-7E74-4D55-95FB-364F8D4D2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65571"/>
            <a:ext cx="3609473" cy="1838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56F32C8-9269-A298-4E18-F1284AF4A911}"/>
              </a:ext>
            </a:extLst>
          </p:cNvPr>
          <p:cNvPicPr>
            <a:picLocks noChangeAspect="1"/>
          </p:cNvPicPr>
          <p:nvPr/>
        </p:nvPicPr>
        <p:blipFill>
          <a:blip r:embed="rId5"/>
          <a:stretch>
            <a:fillRect/>
          </a:stretch>
        </p:blipFill>
        <p:spPr>
          <a:xfrm>
            <a:off x="3785419" y="2312300"/>
            <a:ext cx="4375355" cy="1143000"/>
          </a:xfrm>
          <a:prstGeom prst="rect">
            <a:avLst/>
          </a:prstGeom>
        </p:spPr>
      </p:pic>
      <p:sp>
        <p:nvSpPr>
          <p:cNvPr id="8" name="TextBox 7">
            <a:extLst>
              <a:ext uri="{FF2B5EF4-FFF2-40B4-BE49-F238E27FC236}">
                <a16:creationId xmlns:a16="http://schemas.microsoft.com/office/drawing/2014/main" id="{39755422-3C8D-E726-4B45-B5A033DC6E92}"/>
              </a:ext>
            </a:extLst>
          </p:cNvPr>
          <p:cNvSpPr txBox="1"/>
          <p:nvPr/>
        </p:nvSpPr>
        <p:spPr>
          <a:xfrm>
            <a:off x="5102942" y="1669863"/>
            <a:ext cx="2722645" cy="400110"/>
          </a:xfrm>
          <a:prstGeom prst="rect">
            <a:avLst/>
          </a:prstGeom>
          <a:noFill/>
        </p:spPr>
        <p:txBody>
          <a:bodyPr wrap="square" rtlCol="0">
            <a:spAutoFit/>
          </a:bodyPr>
          <a:lstStyle/>
          <a:p>
            <a:r>
              <a:rPr lang="en-GB" sz="2000" dirty="0"/>
              <a:t>working together with</a:t>
            </a:r>
          </a:p>
        </p:txBody>
      </p:sp>
    </p:spTree>
    <p:extLst>
      <p:ext uri="{BB962C8B-B14F-4D97-AF65-F5344CB8AC3E}">
        <p14:creationId xmlns:p14="http://schemas.microsoft.com/office/powerpoint/2010/main" val="181437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ucAid’s Social Media Round Up : September and October 2022 – EducAid">
            <a:extLst>
              <a:ext uri="{FF2B5EF4-FFF2-40B4-BE49-F238E27FC236}">
                <a16:creationId xmlns:a16="http://schemas.microsoft.com/office/drawing/2014/main" id="{59419B88-7F1D-77B0-534A-C7B1037BF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6609"/>
            <a:ext cx="6293402" cy="46713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BP &amp; EducAid - Education Access in Sierra Leone - Re-Cycle">
            <a:extLst>
              <a:ext uri="{FF2B5EF4-FFF2-40B4-BE49-F238E27FC236}">
                <a16:creationId xmlns:a16="http://schemas.microsoft.com/office/drawing/2014/main" id="{2A29D5DF-3CF7-F4DB-B035-92C44E943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745" y="-1"/>
            <a:ext cx="5986255" cy="390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ducAid | An educational network in Sierra Leone. We provide holistic ...">
            <a:extLst>
              <a:ext uri="{FF2B5EF4-FFF2-40B4-BE49-F238E27FC236}">
                <a16:creationId xmlns:a16="http://schemas.microsoft.com/office/drawing/2014/main" id="{71D88AE5-444F-918E-9193-AD618363D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27" y="308892"/>
            <a:ext cx="5269959" cy="13078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ducAid – An educational network in Sierra Leone. We provide holistic ...">
            <a:extLst>
              <a:ext uri="{FF2B5EF4-FFF2-40B4-BE49-F238E27FC236}">
                <a16:creationId xmlns:a16="http://schemas.microsoft.com/office/drawing/2014/main" id="{5C9A0D5C-8662-AC36-6D1F-0D0A70CD42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745" y="4063530"/>
            <a:ext cx="4201408" cy="2794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597C0B-0876-FE04-4424-C419918A8DA4}"/>
              </a:ext>
            </a:extLst>
          </p:cNvPr>
          <p:cNvSpPr txBox="1"/>
          <p:nvPr/>
        </p:nvSpPr>
        <p:spPr>
          <a:xfrm>
            <a:off x="10407152" y="4702445"/>
            <a:ext cx="1214871" cy="1384995"/>
          </a:xfrm>
          <a:prstGeom prst="rect">
            <a:avLst/>
          </a:prstGeom>
          <a:noFill/>
        </p:spPr>
        <p:txBody>
          <a:bodyPr wrap="square" rtlCol="0">
            <a:spAutoFit/>
          </a:bodyPr>
          <a:lstStyle/>
          <a:p>
            <a:r>
              <a:rPr lang="en-GB" sz="1400" dirty="0"/>
              <a:t>In 2024 they celebrated 30 years of developing education in Sierra Leone.</a:t>
            </a:r>
          </a:p>
        </p:txBody>
      </p:sp>
    </p:spTree>
    <p:extLst>
      <p:ext uri="{BB962C8B-B14F-4D97-AF65-F5344CB8AC3E}">
        <p14:creationId xmlns:p14="http://schemas.microsoft.com/office/powerpoint/2010/main" val="64903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48C64-A736-557E-A43A-73BDABECD76B}"/>
              </a:ext>
            </a:extLst>
          </p:cNvPr>
          <p:cNvSpPr>
            <a:spLocks noGrp="1"/>
          </p:cNvSpPr>
          <p:nvPr>
            <p:ph idx="1"/>
          </p:nvPr>
        </p:nvSpPr>
        <p:spPr>
          <a:xfrm>
            <a:off x="529079" y="356848"/>
            <a:ext cx="11493992" cy="6369791"/>
          </a:xfrm>
        </p:spPr>
        <p:txBody>
          <a:bodyPr>
            <a:normAutofit fontScale="32500" lnSpcReduction="20000"/>
          </a:bodyPr>
          <a:lstStyle/>
          <a:p>
            <a:pPr marL="0" indent="0">
              <a:buNone/>
            </a:pPr>
            <a:r>
              <a:rPr lang="en-GB" sz="11200" b="1" dirty="0" err="1"/>
              <a:t>EducAid’s</a:t>
            </a:r>
            <a:r>
              <a:rPr lang="en-GB" sz="11200" b="1" dirty="0"/>
              <a:t> findings:</a:t>
            </a:r>
            <a:endParaRPr lang="en-GB" sz="11200" b="1" dirty="0">
              <a:solidFill>
                <a:srgbClr val="000000"/>
              </a:solidFill>
              <a:effectLst/>
              <a:latin typeface="Calibri" panose="020F0502020204030204" pitchFamily="34" charset="0"/>
              <a:ea typeface="Calibri" panose="020F0502020204030204" pitchFamily="34" charset="0"/>
            </a:endParaRPr>
          </a:p>
          <a:p>
            <a:r>
              <a:rPr lang="en-GB" sz="7200" i="1" dirty="0">
                <a:solidFill>
                  <a:srgbClr val="000000"/>
                </a:solidFill>
                <a:effectLst/>
                <a:latin typeface="Calibri" panose="020F0502020204030204" pitchFamily="34" charset="0"/>
                <a:ea typeface="Calibri" panose="020F0502020204030204" pitchFamily="34" charset="0"/>
              </a:rPr>
              <a:t>According to the Global Education Policy Dashboard, in 2022, only </a:t>
            </a:r>
            <a:r>
              <a:rPr lang="en-GB" sz="7200" i="1" dirty="0">
                <a:solidFill>
                  <a:srgbClr val="FF0000"/>
                </a:solidFill>
                <a:effectLst/>
                <a:latin typeface="Calibri" panose="020F0502020204030204" pitchFamily="34" charset="0"/>
                <a:ea typeface="Calibri" panose="020F0502020204030204" pitchFamily="34" charset="0"/>
              </a:rPr>
              <a:t>3.2% of SL children achieve basic proficiency in maths and language </a:t>
            </a:r>
            <a:r>
              <a:rPr lang="en-GB" sz="7200" i="1" dirty="0">
                <a:solidFill>
                  <a:srgbClr val="000000"/>
                </a:solidFill>
                <a:effectLst/>
                <a:latin typeface="Calibri" panose="020F0502020204030204" pitchFamily="34" charset="0"/>
                <a:ea typeface="Calibri" panose="020F0502020204030204" pitchFamily="34" charset="0"/>
              </a:rPr>
              <a:t>by end of primary </a:t>
            </a:r>
          </a:p>
          <a:p>
            <a:r>
              <a:rPr lang="en-GB" sz="7200" i="1" dirty="0">
                <a:solidFill>
                  <a:srgbClr val="FF0000"/>
                </a:solidFill>
                <a:effectLst/>
                <a:latin typeface="Calibri" panose="020F0502020204030204" pitchFamily="34" charset="0"/>
                <a:ea typeface="Calibri" panose="020F0502020204030204" pitchFamily="34" charset="0"/>
              </a:rPr>
              <a:t>95.8%</a:t>
            </a:r>
            <a:r>
              <a:rPr lang="en-GB" sz="7200" i="1" dirty="0">
                <a:solidFill>
                  <a:srgbClr val="000000"/>
                </a:solidFill>
                <a:effectLst/>
                <a:latin typeface="Calibri" panose="020F0502020204030204" pitchFamily="34" charset="0"/>
                <a:ea typeface="Calibri" panose="020F0502020204030204" pitchFamily="34" charset="0"/>
              </a:rPr>
              <a:t> of children aged 10</a:t>
            </a:r>
            <a:r>
              <a:rPr lang="en-GB" sz="7200" i="1" dirty="0">
                <a:solidFill>
                  <a:srgbClr val="000000"/>
                </a:solidFill>
                <a:latin typeface="Calibri" panose="020F0502020204030204" pitchFamily="34" charset="0"/>
                <a:ea typeface="Calibri" panose="020F0502020204030204" pitchFamily="34" charset="0"/>
              </a:rPr>
              <a:t> </a:t>
            </a:r>
            <a:r>
              <a:rPr lang="en-GB" sz="7200" i="1" dirty="0">
                <a:solidFill>
                  <a:srgbClr val="FF0000"/>
                </a:solidFill>
                <a:effectLst/>
                <a:latin typeface="Calibri" panose="020F0502020204030204" pitchFamily="34" charset="0"/>
                <a:ea typeface="Calibri" panose="020F0502020204030204" pitchFamily="34" charset="0"/>
              </a:rPr>
              <a:t>are not achieving basic proficiency in reading</a:t>
            </a:r>
            <a:r>
              <a:rPr lang="en-GB" sz="7200" dirty="0">
                <a:solidFill>
                  <a:srgbClr val="000000"/>
                </a:solidFill>
                <a:effectLst/>
                <a:latin typeface="Calibri" panose="020F0502020204030204" pitchFamily="34" charset="0"/>
                <a:ea typeface="Calibri" panose="020F0502020204030204" pitchFamily="34" charset="0"/>
              </a:rPr>
              <a:t>.” (World Bank, 2023)</a:t>
            </a:r>
          </a:p>
          <a:p>
            <a:r>
              <a:rPr lang="en-GB" sz="7200" dirty="0" err="1">
                <a:solidFill>
                  <a:srgbClr val="000000"/>
                </a:solidFill>
                <a:latin typeface="Calibri" panose="020F0502020204030204" pitchFamily="34" charset="0"/>
                <a:ea typeface="Calibri" panose="020F0502020204030204" pitchFamily="34" charset="0"/>
              </a:rPr>
              <a:t>EducAid</a:t>
            </a:r>
            <a:r>
              <a:rPr lang="en-GB" sz="7200" dirty="0">
                <a:solidFill>
                  <a:srgbClr val="000000"/>
                </a:solidFill>
                <a:latin typeface="Calibri" panose="020F0502020204030204" pitchFamily="34" charset="0"/>
                <a:ea typeface="Calibri" panose="020F0502020204030204" pitchFamily="34" charset="0"/>
              </a:rPr>
              <a:t> believes: Teachers don’t learn from manuals or handouts, they learn from seeing/experiencing – this is why </a:t>
            </a:r>
            <a:r>
              <a:rPr lang="en-GB" sz="7200" dirty="0" err="1">
                <a:solidFill>
                  <a:srgbClr val="000000"/>
                </a:solidFill>
                <a:latin typeface="Calibri" panose="020F0502020204030204" pitchFamily="34" charset="0"/>
                <a:ea typeface="Calibri" panose="020F0502020204030204" pitchFamily="34" charset="0"/>
              </a:rPr>
              <a:t>EducAid</a:t>
            </a:r>
            <a:r>
              <a:rPr lang="en-GB" sz="7200" dirty="0">
                <a:solidFill>
                  <a:srgbClr val="000000"/>
                </a:solidFill>
                <a:latin typeface="Calibri" panose="020F0502020204030204" pitchFamily="34" charset="0"/>
                <a:ea typeface="Calibri" panose="020F0502020204030204" pitchFamily="34" charset="0"/>
              </a:rPr>
              <a:t> has created teaching videos and uses a coach/mentor to teach teachers.</a:t>
            </a:r>
          </a:p>
          <a:p>
            <a:endParaRPr lang="en-GB" sz="7200" dirty="0">
              <a:solidFill>
                <a:srgbClr val="000000"/>
              </a:solidFill>
              <a:effectLst/>
              <a:latin typeface="Calibri" panose="020F0502020204030204" pitchFamily="34" charset="0"/>
              <a:ea typeface="Calibri" panose="020F0502020204030204" pitchFamily="34" charset="0"/>
            </a:endParaRPr>
          </a:p>
          <a:p>
            <a:pPr marL="0" indent="0">
              <a:buNone/>
            </a:pPr>
            <a:r>
              <a:rPr lang="en-GB" sz="11200" b="1" dirty="0">
                <a:solidFill>
                  <a:srgbClr val="000000"/>
                </a:solidFill>
                <a:latin typeface="Calibri" panose="020F0502020204030204" pitchFamily="34" charset="0"/>
                <a:ea typeface="Calibri" panose="020F0502020204030204" pitchFamily="34" charset="0"/>
              </a:rPr>
              <a:t>OWL’s findings</a:t>
            </a:r>
          </a:p>
          <a:p>
            <a:r>
              <a:rPr lang="en-GB" sz="7200" dirty="0">
                <a:solidFill>
                  <a:srgbClr val="000000"/>
                </a:solidFill>
                <a:latin typeface="Calibri" panose="020F0502020204030204" pitchFamily="34" charset="0"/>
                <a:ea typeface="Calibri" panose="020F0502020204030204" pitchFamily="34" charset="0"/>
              </a:rPr>
              <a:t>Very few schools had evidence of using concrete materials such as phonics cards</a:t>
            </a:r>
          </a:p>
          <a:p>
            <a:r>
              <a:rPr lang="en-GB" sz="7200" dirty="0">
                <a:solidFill>
                  <a:srgbClr val="000000"/>
                </a:solidFill>
                <a:latin typeface="Calibri" panose="020F0502020204030204" pitchFamily="34" charset="0"/>
                <a:ea typeface="Calibri" panose="020F0502020204030204" pitchFamily="34" charset="0"/>
              </a:rPr>
              <a:t>There is a lot of rote learning and repeating back what the teacher says, parrot-style</a:t>
            </a:r>
          </a:p>
          <a:p>
            <a:r>
              <a:rPr lang="en-GB" sz="7200" dirty="0">
                <a:solidFill>
                  <a:srgbClr val="000000"/>
                </a:solidFill>
                <a:latin typeface="Calibri" panose="020F0502020204030204" pitchFamily="34" charset="0"/>
                <a:ea typeface="Calibri" panose="020F0502020204030204" pitchFamily="34" charset="0"/>
              </a:rPr>
              <a:t>Children are often just copying from the board, not actually being encouraged to think for themselves</a:t>
            </a:r>
          </a:p>
          <a:p>
            <a:endParaRPr lang="en-GB" sz="1800" dirty="0">
              <a:solidFill>
                <a:srgbClr val="000000"/>
              </a:solidFill>
              <a:latin typeface="Calibri" panose="020F0502020204030204" pitchFamily="34" charset="0"/>
              <a:ea typeface="Calibri" panose="020F0502020204030204" pitchFamily="34" charset="0"/>
            </a:endParaRPr>
          </a:p>
        </p:txBody>
      </p:sp>
      <p:pic>
        <p:nvPicPr>
          <p:cNvPr id="6" name="Picture 4" descr="Sustainable Development Goal 4 - Wikipedia">
            <a:extLst>
              <a:ext uri="{FF2B5EF4-FFF2-40B4-BE49-F238E27FC236}">
                <a16:creationId xmlns:a16="http://schemas.microsoft.com/office/drawing/2014/main" id="{4DCD20BE-B6CA-703D-F19A-92234AF81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0" y="5027770"/>
            <a:ext cx="1754359" cy="17543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children working at a desk&#10;&#10;AI-generated content may be incorrect.">
            <a:extLst>
              <a:ext uri="{FF2B5EF4-FFF2-40B4-BE49-F238E27FC236}">
                <a16:creationId xmlns:a16="http://schemas.microsoft.com/office/drawing/2014/main" id="{9B3DF812-30A2-9379-3CD0-37AC3210C1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6440" y="5027770"/>
            <a:ext cx="2487168" cy="1658112"/>
          </a:xfrm>
          <a:prstGeom prst="rect">
            <a:avLst/>
          </a:prstGeom>
          <a:noFill/>
          <a:ln>
            <a:noFill/>
          </a:ln>
        </p:spPr>
      </p:pic>
      <p:pic>
        <p:nvPicPr>
          <p:cNvPr id="4" name="Picture 3" descr="A group of children looking at a person writing on a book&#10;&#10;AI-generated content may be incorrect.">
            <a:extLst>
              <a:ext uri="{FF2B5EF4-FFF2-40B4-BE49-F238E27FC236}">
                <a16:creationId xmlns:a16="http://schemas.microsoft.com/office/drawing/2014/main" id="{F767EDAE-5608-15CE-A8C5-698E8003C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636" y="5027770"/>
            <a:ext cx="2769260" cy="1643380"/>
          </a:xfrm>
          <a:prstGeom prst="rect">
            <a:avLst/>
          </a:prstGeom>
        </p:spPr>
      </p:pic>
    </p:spTree>
    <p:extLst>
      <p:ext uri="{BB962C8B-B14F-4D97-AF65-F5344CB8AC3E}">
        <p14:creationId xmlns:p14="http://schemas.microsoft.com/office/powerpoint/2010/main" val="2228023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068AE6-5884-81F6-E9DF-88C79B0CC55E}"/>
              </a:ext>
            </a:extLst>
          </p:cNvPr>
          <p:cNvPicPr>
            <a:picLocks noChangeAspect="1"/>
          </p:cNvPicPr>
          <p:nvPr/>
        </p:nvPicPr>
        <p:blipFill>
          <a:blip r:embed="rId2"/>
          <a:stretch>
            <a:fillRect/>
          </a:stretch>
        </p:blipFill>
        <p:spPr>
          <a:xfrm>
            <a:off x="1571582" y="118872"/>
            <a:ext cx="8375485" cy="2615184"/>
          </a:xfrm>
          <a:prstGeom prst="rect">
            <a:avLst/>
          </a:prstGeom>
        </p:spPr>
      </p:pic>
      <p:sp>
        <p:nvSpPr>
          <p:cNvPr id="4" name="TextBox 3">
            <a:extLst>
              <a:ext uri="{FF2B5EF4-FFF2-40B4-BE49-F238E27FC236}">
                <a16:creationId xmlns:a16="http://schemas.microsoft.com/office/drawing/2014/main" id="{3B1232D1-E812-7A69-45C7-F5A530F2D6EA}"/>
              </a:ext>
            </a:extLst>
          </p:cNvPr>
          <p:cNvSpPr txBox="1"/>
          <p:nvPr/>
        </p:nvSpPr>
        <p:spPr>
          <a:xfrm>
            <a:off x="623562" y="3041943"/>
            <a:ext cx="10540182" cy="4154984"/>
          </a:xfrm>
          <a:prstGeom prst="rect">
            <a:avLst/>
          </a:prstGeom>
          <a:noFill/>
        </p:spPr>
        <p:txBody>
          <a:bodyPr wrap="square">
            <a:spAutoFit/>
          </a:bodyPr>
          <a:lstStyle/>
          <a:p>
            <a:pPr marL="285750" indent="-285750" algn="l">
              <a:buFont typeface="Arial" panose="020B0604020202020204" pitchFamily="34" charset="0"/>
              <a:buChar char="•"/>
            </a:pPr>
            <a:r>
              <a:rPr lang="en-GB" b="0" i="0" dirty="0" err="1">
                <a:effectLst/>
                <a:latin typeface="Arial" panose="020B0604020202020204" pitchFamily="34" charset="0"/>
              </a:rPr>
              <a:t>EducAid</a:t>
            </a:r>
            <a:r>
              <a:rPr lang="en-GB" b="0" i="0" dirty="0">
                <a:effectLst/>
                <a:latin typeface="Arial" panose="020B0604020202020204" pitchFamily="34" charset="0"/>
              </a:rPr>
              <a:t> provides </a:t>
            </a:r>
            <a:r>
              <a:rPr lang="en-GB" b="1" i="0" dirty="0">
                <a:effectLst/>
                <a:latin typeface="Arial" panose="020B0604020202020204" pitchFamily="34" charset="0"/>
              </a:rPr>
              <a:t>training and mentoring </a:t>
            </a:r>
            <a:r>
              <a:rPr lang="en-GB" b="0" i="0" dirty="0">
                <a:effectLst/>
                <a:latin typeface="Arial" panose="020B0604020202020204" pitchFamily="34" charset="0"/>
              </a:rPr>
              <a:t>for primary school teachers and heads  in Sierra Leone</a:t>
            </a:r>
          </a:p>
          <a:p>
            <a:pPr marL="285750" indent="-285750" algn="l">
              <a:buFont typeface="Arial" panose="020B0604020202020204" pitchFamily="34" charset="0"/>
              <a:buChar char="•"/>
            </a:pPr>
            <a:r>
              <a:rPr lang="en-GB" b="0" i="0" dirty="0">
                <a:effectLst/>
                <a:latin typeface="Arial" panose="020B0604020202020204" pitchFamily="34" charset="0"/>
              </a:rPr>
              <a:t>The proposed scheme has the support of the Ministry of Basic and Senior Secondary Education (</a:t>
            </a:r>
            <a:r>
              <a:rPr lang="en-GB" b="1" i="0" dirty="0">
                <a:effectLst/>
                <a:latin typeface="Arial" panose="020B0604020202020204" pitchFamily="34" charset="0"/>
              </a:rPr>
              <a:t>MBSSE</a:t>
            </a:r>
            <a:r>
              <a:rPr lang="en-GB" b="0" i="0" dirty="0">
                <a:effectLst/>
                <a:latin typeface="Arial" panose="020B0604020202020204" pitchFamily="34" charset="0"/>
              </a:rPr>
              <a:t>) at national and district levels.</a:t>
            </a:r>
          </a:p>
          <a:p>
            <a:pPr marL="285750" indent="-285750" algn="l">
              <a:buFont typeface="Arial" panose="020B0604020202020204" pitchFamily="34" charset="0"/>
              <a:buChar char="•"/>
            </a:pPr>
            <a:r>
              <a:rPr lang="en-GB" b="0" i="0" dirty="0">
                <a:effectLst/>
                <a:latin typeface="Arial" panose="020B0604020202020204" pitchFamily="34" charset="0"/>
              </a:rPr>
              <a:t>The project starts with </a:t>
            </a:r>
            <a:r>
              <a:rPr lang="en-GB" b="0" i="0" dirty="0" err="1">
                <a:effectLst/>
                <a:latin typeface="Arial" panose="020B0604020202020204" pitchFamily="34" charset="0"/>
              </a:rPr>
              <a:t>EducAid</a:t>
            </a:r>
            <a:r>
              <a:rPr lang="en-GB" b="0" i="0" dirty="0">
                <a:effectLst/>
                <a:latin typeface="Arial" panose="020B0604020202020204" pitchFamily="34" charset="0"/>
              </a:rPr>
              <a:t> holding consultations with the communities as well as the schools to ensure that their </a:t>
            </a:r>
            <a:r>
              <a:rPr lang="en-GB" b="1" i="0" dirty="0">
                <a:effectLst/>
                <a:latin typeface="Arial" panose="020B0604020202020204" pitchFamily="34" charset="0"/>
              </a:rPr>
              <a:t>process and intended outcome are understood</a:t>
            </a:r>
            <a:r>
              <a:rPr lang="en-GB" b="0" i="0" dirty="0">
                <a:effectLst/>
                <a:latin typeface="Arial" panose="020B0604020202020204" pitchFamily="34" charset="0"/>
              </a:rPr>
              <a:t>.</a:t>
            </a:r>
          </a:p>
          <a:p>
            <a:pPr marL="285750" indent="-285750" algn="l">
              <a:buFont typeface="Arial" panose="020B0604020202020204" pitchFamily="34" charset="0"/>
              <a:buChar char="•"/>
            </a:pPr>
            <a:r>
              <a:rPr lang="en-GB" b="0" i="0" dirty="0">
                <a:effectLst/>
                <a:latin typeface="Arial" panose="020B0604020202020204" pitchFamily="34" charset="0"/>
              </a:rPr>
              <a:t>It continues with training for </a:t>
            </a:r>
            <a:r>
              <a:rPr lang="en-GB" b="1" i="0" dirty="0">
                <a:effectLst/>
                <a:latin typeface="Arial" panose="020B0604020202020204" pitchFamily="34" charset="0"/>
              </a:rPr>
              <a:t>heads and teachers</a:t>
            </a:r>
            <a:r>
              <a:rPr lang="en-GB" b="0" i="0" dirty="0">
                <a:effectLst/>
                <a:latin typeface="Arial" panose="020B0604020202020204" pitchFamily="34" charset="0"/>
              </a:rPr>
              <a:t>.</a:t>
            </a:r>
          </a:p>
          <a:p>
            <a:pPr marL="285750" indent="-285750" algn="l">
              <a:buFont typeface="Arial" panose="020B0604020202020204" pitchFamily="34" charset="0"/>
              <a:buChar char="•"/>
            </a:pPr>
            <a:r>
              <a:rPr lang="en-GB" b="0" i="0" dirty="0">
                <a:effectLst/>
                <a:latin typeface="Arial" panose="020B0604020202020204" pitchFamily="34" charset="0"/>
              </a:rPr>
              <a:t>The training is based on their ‘</a:t>
            </a:r>
            <a:r>
              <a:rPr lang="en-GB" b="1" i="0" dirty="0">
                <a:effectLst/>
                <a:latin typeface="Arial" panose="020B0604020202020204" pitchFamily="34" charset="0"/>
              </a:rPr>
              <a:t>Ten Top Strategies for Teaching and Learning</a:t>
            </a:r>
            <a:r>
              <a:rPr lang="en-GB" b="0" i="0" dirty="0">
                <a:effectLst/>
                <a:latin typeface="Arial" panose="020B0604020202020204" pitchFamily="34" charset="0"/>
              </a:rPr>
              <a:t>’ which, for many teachers, requires a transformation of their approaches to the children and to the subjects they teach.</a:t>
            </a:r>
          </a:p>
          <a:p>
            <a:pPr marL="285750" indent="-285750" algn="l">
              <a:buFont typeface="Arial" panose="020B0604020202020204" pitchFamily="34" charset="0"/>
              <a:buChar char="•"/>
            </a:pPr>
            <a:r>
              <a:rPr lang="en-GB" b="0" i="0" dirty="0">
                <a:effectLst/>
                <a:latin typeface="Arial" panose="020B0604020202020204" pitchFamily="34" charset="0"/>
              </a:rPr>
              <a:t>For the rest of the school year an </a:t>
            </a:r>
            <a:r>
              <a:rPr lang="en-GB" b="0" i="0" dirty="0" err="1">
                <a:effectLst/>
                <a:latin typeface="Arial" panose="020B0604020202020204" pitchFamily="34" charset="0"/>
              </a:rPr>
              <a:t>EducAid</a:t>
            </a:r>
            <a:r>
              <a:rPr lang="en-GB" b="0" i="0" dirty="0">
                <a:effectLst/>
                <a:latin typeface="Arial" panose="020B0604020202020204" pitchFamily="34" charset="0"/>
              </a:rPr>
              <a:t> mentor spends a full day each week with each school to ensure that the strategies are being implemented and embedded and to monitor progress. </a:t>
            </a:r>
          </a:p>
          <a:p>
            <a:pPr algn="l">
              <a:buNone/>
            </a:pPr>
            <a:endParaRPr lang="en-GB" sz="1600" b="0" i="0" dirty="0">
              <a:effectLst/>
              <a:latin typeface="Arial" panose="020B0604020202020204" pitchFamily="34" charset="0"/>
            </a:endParaRPr>
          </a:p>
          <a:p>
            <a:pPr marL="285750" indent="-285750" algn="l">
              <a:buFont typeface="Arial" panose="020B0604020202020204" pitchFamily="34" charset="0"/>
              <a:buChar char="•"/>
            </a:pPr>
            <a:endParaRPr lang="en-GB" sz="1600" b="0" i="0" dirty="0">
              <a:effectLst/>
              <a:latin typeface="Arial" panose="020B0604020202020204" pitchFamily="34" charset="0"/>
            </a:endParaRPr>
          </a:p>
          <a:p>
            <a:pPr marL="285750" indent="-285750" algn="l">
              <a:buFont typeface="Arial" panose="020B0604020202020204" pitchFamily="34" charset="0"/>
              <a:buChar char="•"/>
            </a:pPr>
            <a:endParaRPr lang="en-GB" sz="1600" dirty="0">
              <a:latin typeface="Arial" panose="020B0604020202020204" pitchFamily="34" charset="0"/>
            </a:endParaRPr>
          </a:p>
          <a:p>
            <a:pPr marL="285750" indent="-285750" algn="l">
              <a:buFont typeface="Arial" panose="020B0604020202020204" pitchFamily="34" charset="0"/>
              <a:buChar char="•"/>
            </a:pPr>
            <a:endParaRPr lang="en-GB" b="0" i="0" dirty="0">
              <a:effectLst/>
              <a:latin typeface="Arial" panose="020B0604020202020204" pitchFamily="34" charset="0"/>
            </a:endParaRPr>
          </a:p>
        </p:txBody>
      </p:sp>
    </p:spTree>
    <p:extLst>
      <p:ext uri="{BB962C8B-B14F-4D97-AF65-F5344CB8AC3E}">
        <p14:creationId xmlns:p14="http://schemas.microsoft.com/office/powerpoint/2010/main" val="2842185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545FF-6A82-A1F9-32EB-BCE043811F61}"/>
              </a:ext>
            </a:extLst>
          </p:cNvPr>
          <p:cNvSpPr txBox="1"/>
          <p:nvPr/>
        </p:nvSpPr>
        <p:spPr>
          <a:xfrm>
            <a:off x="8754391" y="5406078"/>
            <a:ext cx="4102443" cy="370703"/>
          </a:xfrm>
          <a:prstGeom prst="rect">
            <a:avLst/>
          </a:prstGeom>
          <a:noFill/>
        </p:spPr>
        <p:txBody>
          <a:bodyPr wrap="square" rtlCol="0">
            <a:spAutoFit/>
          </a:bodyPr>
          <a:lstStyle/>
          <a:p>
            <a:r>
              <a:rPr lang="en-GB" dirty="0"/>
              <a:t>High Five learning with </a:t>
            </a:r>
            <a:r>
              <a:rPr lang="en-GB" dirty="0" err="1"/>
              <a:t>EducAid</a:t>
            </a:r>
            <a:endParaRPr lang="en-GB" dirty="0"/>
          </a:p>
        </p:txBody>
      </p:sp>
      <p:pic>
        <p:nvPicPr>
          <p:cNvPr id="6" name="Picture 5" descr="A group of children looking at a person writing on a book&#10;&#10;AI-generated content may be incorrect.">
            <a:extLst>
              <a:ext uri="{FF2B5EF4-FFF2-40B4-BE49-F238E27FC236}">
                <a16:creationId xmlns:a16="http://schemas.microsoft.com/office/drawing/2014/main" id="{4538CE95-E731-53BF-6C2C-2AF672A12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183" y="1094740"/>
            <a:ext cx="5778208" cy="3429000"/>
          </a:xfrm>
          <a:prstGeom prst="rect">
            <a:avLst/>
          </a:prstGeom>
        </p:spPr>
      </p:pic>
      <p:pic>
        <p:nvPicPr>
          <p:cNvPr id="12" name="Picture 11" descr="A group of people in a classroom&#10;&#10;AI-generated content may be incorrect.">
            <a:extLst>
              <a:ext uri="{FF2B5EF4-FFF2-40B4-BE49-F238E27FC236}">
                <a16:creationId xmlns:a16="http://schemas.microsoft.com/office/drawing/2014/main" id="{539773B0-5F77-9935-28A1-D726AA1D4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1414"/>
            <a:ext cx="3105686" cy="4127157"/>
          </a:xfrm>
          <a:prstGeom prst="rect">
            <a:avLst/>
          </a:prstGeom>
        </p:spPr>
      </p:pic>
      <p:pic>
        <p:nvPicPr>
          <p:cNvPr id="14" name="Picture 13" descr="A logo for a medical company&#10;&#10;AI-generated content may be incorrect.">
            <a:extLst>
              <a:ext uri="{FF2B5EF4-FFF2-40B4-BE49-F238E27FC236}">
                <a16:creationId xmlns:a16="http://schemas.microsoft.com/office/drawing/2014/main" id="{183B05F3-EEC5-66FE-3600-044B60E72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287" y="4648069"/>
            <a:ext cx="2257425" cy="2257425"/>
          </a:xfrm>
          <a:prstGeom prst="rect">
            <a:avLst/>
          </a:prstGeom>
        </p:spPr>
      </p:pic>
      <p:pic>
        <p:nvPicPr>
          <p:cNvPr id="15" name="Picture 14" descr="A group of children working at a desk&#10;&#10;AI-generated content may be incorrect.">
            <a:extLst>
              <a:ext uri="{FF2B5EF4-FFF2-40B4-BE49-F238E27FC236}">
                <a16:creationId xmlns:a16="http://schemas.microsoft.com/office/drawing/2014/main" id="{CF164892-5F90-C88D-B4E1-FD2A807940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284220" cy="2189480"/>
          </a:xfrm>
          <a:prstGeom prst="rect">
            <a:avLst/>
          </a:prstGeom>
          <a:noFill/>
          <a:ln>
            <a:noFill/>
          </a:ln>
        </p:spPr>
      </p:pic>
      <p:pic>
        <p:nvPicPr>
          <p:cNvPr id="3" name="Picture 2" descr="A teacher giving a high five to a group of children&#10;&#10;AI-generated content may be incorrect.">
            <a:extLst>
              <a:ext uri="{FF2B5EF4-FFF2-40B4-BE49-F238E27FC236}">
                <a16:creationId xmlns:a16="http://schemas.microsoft.com/office/drawing/2014/main" id="{ABAC0F8B-E96F-A9AF-4B09-AA755515A2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9474" y="549102"/>
            <a:ext cx="3542526" cy="4723368"/>
          </a:xfrm>
          <a:prstGeom prst="rect">
            <a:avLst/>
          </a:prstGeom>
        </p:spPr>
      </p:pic>
      <p:sp>
        <p:nvSpPr>
          <p:cNvPr id="16" name="TextBox 15">
            <a:extLst>
              <a:ext uri="{FF2B5EF4-FFF2-40B4-BE49-F238E27FC236}">
                <a16:creationId xmlns:a16="http://schemas.microsoft.com/office/drawing/2014/main" id="{C98AD672-1A8A-F2AE-97C7-8AC970480670}"/>
              </a:ext>
            </a:extLst>
          </p:cNvPr>
          <p:cNvSpPr txBox="1"/>
          <p:nvPr/>
        </p:nvSpPr>
        <p:spPr>
          <a:xfrm>
            <a:off x="3542527" y="362704"/>
            <a:ext cx="4778513" cy="369332"/>
          </a:xfrm>
          <a:prstGeom prst="rect">
            <a:avLst/>
          </a:prstGeom>
          <a:noFill/>
        </p:spPr>
        <p:txBody>
          <a:bodyPr wrap="square" rtlCol="0">
            <a:spAutoFit/>
          </a:bodyPr>
          <a:lstStyle/>
          <a:p>
            <a:r>
              <a:rPr lang="en-GB" b="1" dirty="0"/>
              <a:t>Teachers using </a:t>
            </a:r>
            <a:r>
              <a:rPr lang="en-GB" b="1" dirty="0" err="1"/>
              <a:t>EducAid’s</a:t>
            </a:r>
            <a:r>
              <a:rPr lang="en-GB" b="1" dirty="0"/>
              <a:t> Top Ten Strategies</a:t>
            </a:r>
          </a:p>
        </p:txBody>
      </p:sp>
      <p:sp>
        <p:nvSpPr>
          <p:cNvPr id="5" name="TextBox 4">
            <a:extLst>
              <a:ext uri="{FF2B5EF4-FFF2-40B4-BE49-F238E27FC236}">
                <a16:creationId xmlns:a16="http://schemas.microsoft.com/office/drawing/2014/main" id="{0974E0B7-B2E9-8412-EAEC-24F3D65542AE}"/>
              </a:ext>
            </a:extLst>
          </p:cNvPr>
          <p:cNvSpPr txBox="1"/>
          <p:nvPr/>
        </p:nvSpPr>
        <p:spPr>
          <a:xfrm>
            <a:off x="-237933" y="2189480"/>
            <a:ext cx="3214116" cy="338554"/>
          </a:xfrm>
          <a:prstGeom prst="rect">
            <a:avLst/>
          </a:prstGeom>
          <a:noFill/>
        </p:spPr>
        <p:txBody>
          <a:bodyPr wrap="square">
            <a:spAutoFit/>
          </a:bodyPr>
          <a:lstStyle/>
          <a:p>
            <a:pPr algn="ctr">
              <a:spcAft>
                <a:spcPts val="1000"/>
              </a:spcAft>
            </a:pPr>
            <a:r>
              <a:rPr lang="en-GB" sz="1600" dirty="0">
                <a:effectLst/>
                <a:latin typeface="Arial" panose="020B0604020202020204" pitchFamily="34" charset="0"/>
                <a:ea typeface="Arial" panose="020B0604020202020204" pitchFamily="34" charset="0"/>
              </a:rPr>
              <a:t>Group Children Purposefully</a:t>
            </a:r>
            <a:endParaRPr lang="en-GB"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82983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jpg" descr="A group of children sitting around a table&#10;&#10;Description automatically generated">
            <a:extLst>
              <a:ext uri="{FF2B5EF4-FFF2-40B4-BE49-F238E27FC236}">
                <a16:creationId xmlns:a16="http://schemas.microsoft.com/office/drawing/2014/main" id="{E2875480-5540-405E-A97D-8CFE8E90DB7A}"/>
              </a:ext>
            </a:extLst>
          </p:cNvPr>
          <p:cNvPicPr/>
          <p:nvPr/>
        </p:nvPicPr>
        <p:blipFill>
          <a:blip r:embed="rId2"/>
          <a:srcRect/>
          <a:stretch>
            <a:fillRect/>
          </a:stretch>
        </p:blipFill>
        <p:spPr>
          <a:xfrm>
            <a:off x="4347601" y="3195587"/>
            <a:ext cx="3039268" cy="2334126"/>
          </a:xfrm>
          <a:prstGeom prst="rect">
            <a:avLst/>
          </a:prstGeom>
          <a:ln/>
        </p:spPr>
      </p:pic>
      <p:sp>
        <p:nvSpPr>
          <p:cNvPr id="4" name="TextBox 3">
            <a:extLst>
              <a:ext uri="{FF2B5EF4-FFF2-40B4-BE49-F238E27FC236}">
                <a16:creationId xmlns:a16="http://schemas.microsoft.com/office/drawing/2014/main" id="{40650FE7-6271-8A3D-4538-E2F794793785}"/>
              </a:ext>
            </a:extLst>
          </p:cNvPr>
          <p:cNvSpPr txBox="1"/>
          <p:nvPr/>
        </p:nvSpPr>
        <p:spPr>
          <a:xfrm>
            <a:off x="4950040" y="5539075"/>
            <a:ext cx="2129750" cy="584775"/>
          </a:xfrm>
          <a:prstGeom prst="rect">
            <a:avLst/>
          </a:prstGeom>
          <a:noFill/>
        </p:spPr>
        <p:txBody>
          <a:bodyPr wrap="square">
            <a:spAutoFit/>
          </a:bodyPr>
          <a:lstStyle/>
          <a:p>
            <a:pPr algn="ctr">
              <a:spcAft>
                <a:spcPts val="1000"/>
              </a:spcAft>
            </a:pPr>
            <a:r>
              <a:rPr lang="en-GB" sz="1600" i="1" dirty="0">
                <a:solidFill>
                  <a:srgbClr val="0E2841"/>
                </a:solidFill>
                <a:effectLst/>
                <a:latin typeface="Arial" panose="020B0604020202020204" pitchFamily="34" charset="0"/>
                <a:ea typeface="Arial" panose="020B0604020202020204" pitchFamily="34" charset="0"/>
              </a:rPr>
              <a:t>Strategy 7 - Group Children Purposefully</a:t>
            </a:r>
            <a:endParaRPr lang="en-GB" dirty="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4953579A-D7C8-3277-ACF9-7ABB3A736698}"/>
              </a:ext>
            </a:extLst>
          </p:cNvPr>
          <p:cNvPicPr>
            <a:picLocks noChangeAspect="1"/>
          </p:cNvPicPr>
          <p:nvPr/>
        </p:nvPicPr>
        <p:blipFill>
          <a:blip r:embed="rId3"/>
          <a:stretch>
            <a:fillRect/>
          </a:stretch>
        </p:blipFill>
        <p:spPr>
          <a:xfrm>
            <a:off x="6587472" y="0"/>
            <a:ext cx="5604528" cy="4113708"/>
          </a:xfrm>
          <a:prstGeom prst="rect">
            <a:avLst/>
          </a:prstGeom>
        </p:spPr>
      </p:pic>
      <p:pic>
        <p:nvPicPr>
          <p:cNvPr id="7" name="image12.jpg">
            <a:extLst>
              <a:ext uri="{FF2B5EF4-FFF2-40B4-BE49-F238E27FC236}">
                <a16:creationId xmlns:a16="http://schemas.microsoft.com/office/drawing/2014/main" id="{8562137D-B10D-2EC6-C766-8DA73301F4F5}"/>
              </a:ext>
            </a:extLst>
          </p:cNvPr>
          <p:cNvPicPr/>
          <p:nvPr/>
        </p:nvPicPr>
        <p:blipFill>
          <a:blip r:embed="rId4"/>
          <a:srcRect t="22393" b="24269"/>
          <a:stretch>
            <a:fillRect/>
          </a:stretch>
        </p:blipFill>
        <p:spPr>
          <a:xfrm>
            <a:off x="0" y="259129"/>
            <a:ext cx="4497661" cy="2916453"/>
          </a:xfrm>
          <a:prstGeom prst="rect">
            <a:avLst/>
          </a:prstGeom>
          <a:ln/>
        </p:spPr>
      </p:pic>
      <p:sp>
        <p:nvSpPr>
          <p:cNvPr id="9" name="TextBox 8">
            <a:extLst>
              <a:ext uri="{FF2B5EF4-FFF2-40B4-BE49-F238E27FC236}">
                <a16:creationId xmlns:a16="http://schemas.microsoft.com/office/drawing/2014/main" id="{90E9AAD4-D92E-84C7-E484-A5A8F4FCED7B}"/>
              </a:ext>
            </a:extLst>
          </p:cNvPr>
          <p:cNvSpPr txBox="1"/>
          <p:nvPr/>
        </p:nvSpPr>
        <p:spPr>
          <a:xfrm>
            <a:off x="237967" y="3195587"/>
            <a:ext cx="3767105" cy="1015663"/>
          </a:xfrm>
          <a:prstGeom prst="rect">
            <a:avLst/>
          </a:prstGeom>
          <a:noFill/>
        </p:spPr>
        <p:txBody>
          <a:bodyPr wrap="square">
            <a:spAutoFit/>
          </a:bodyPr>
          <a:lstStyle/>
          <a:p>
            <a:r>
              <a:rPr lang="en-GB" sz="1200" i="1" dirty="0">
                <a:solidFill>
                  <a:srgbClr val="0E2841"/>
                </a:solidFill>
                <a:effectLst/>
                <a:latin typeface="Calibri" panose="020F0502020204030204" pitchFamily="34" charset="0"/>
                <a:ea typeface="Calibri" panose="020F0502020204030204" pitchFamily="34" charset="0"/>
              </a:rPr>
              <a:t>An example of a </a:t>
            </a:r>
            <a:r>
              <a:rPr lang="en-GB" sz="1200" b="1" i="1" dirty="0">
                <a:solidFill>
                  <a:srgbClr val="0E2841"/>
                </a:solidFill>
                <a:effectLst/>
                <a:latin typeface="Calibri" panose="020F0502020204030204" pitchFamily="34" charset="0"/>
                <a:ea typeface="Calibri" panose="020F0502020204030204" pitchFamily="34" charset="0"/>
              </a:rPr>
              <a:t>core skills tracker,</a:t>
            </a:r>
            <a:r>
              <a:rPr lang="en-GB" sz="1200" i="1" dirty="0">
                <a:solidFill>
                  <a:srgbClr val="0E2841"/>
                </a:solidFill>
                <a:effectLst/>
                <a:latin typeface="Calibri" panose="020F0502020204030204" pitchFamily="34" charset="0"/>
                <a:ea typeface="Calibri" panose="020F0502020204030204" pitchFamily="34" charset="0"/>
              </a:rPr>
              <a:t> showing a tick for each time the teacher notices the child demonstrating that skill.  A lack of ticks may indicate absence, inability or that the teacher has not taken notice of them yet, prompting further enquiry and action by the teacher</a:t>
            </a:r>
            <a:endParaRPr lang="en-GB" sz="1200" dirty="0"/>
          </a:p>
        </p:txBody>
      </p:sp>
      <p:pic>
        <p:nvPicPr>
          <p:cNvPr id="10" name="image3.jpg">
            <a:extLst>
              <a:ext uri="{FF2B5EF4-FFF2-40B4-BE49-F238E27FC236}">
                <a16:creationId xmlns:a16="http://schemas.microsoft.com/office/drawing/2014/main" id="{851F197B-3996-B781-F509-99646DA1CB71}"/>
              </a:ext>
            </a:extLst>
          </p:cNvPr>
          <p:cNvPicPr/>
          <p:nvPr/>
        </p:nvPicPr>
        <p:blipFill>
          <a:blip r:embed="rId5"/>
          <a:srcRect/>
          <a:stretch>
            <a:fillRect/>
          </a:stretch>
        </p:blipFill>
        <p:spPr>
          <a:xfrm>
            <a:off x="445526" y="4393762"/>
            <a:ext cx="3902075" cy="1983740"/>
          </a:xfrm>
          <a:prstGeom prst="rect">
            <a:avLst/>
          </a:prstGeom>
          <a:ln/>
        </p:spPr>
      </p:pic>
      <p:sp>
        <p:nvSpPr>
          <p:cNvPr id="12" name="TextBox 11">
            <a:extLst>
              <a:ext uri="{FF2B5EF4-FFF2-40B4-BE49-F238E27FC236}">
                <a16:creationId xmlns:a16="http://schemas.microsoft.com/office/drawing/2014/main" id="{1F7E37E0-81C6-2648-1878-9F128BB9FE1F}"/>
              </a:ext>
            </a:extLst>
          </p:cNvPr>
          <p:cNvSpPr txBox="1"/>
          <p:nvPr/>
        </p:nvSpPr>
        <p:spPr>
          <a:xfrm>
            <a:off x="645775" y="6406125"/>
            <a:ext cx="3646060" cy="307777"/>
          </a:xfrm>
          <a:prstGeom prst="rect">
            <a:avLst/>
          </a:prstGeom>
          <a:noFill/>
        </p:spPr>
        <p:txBody>
          <a:bodyPr wrap="square">
            <a:spAutoFit/>
          </a:bodyPr>
          <a:lstStyle/>
          <a:p>
            <a:pPr algn="ctr">
              <a:spcAft>
                <a:spcPts val="1000"/>
              </a:spcAft>
            </a:pPr>
            <a:r>
              <a:rPr lang="en-GB" sz="1400" i="1" dirty="0">
                <a:solidFill>
                  <a:srgbClr val="0E2841"/>
                </a:solidFill>
                <a:effectLst/>
                <a:latin typeface="Arial" panose="020B0604020202020204" pitchFamily="34" charset="0"/>
                <a:ea typeface="Arial" panose="020B0604020202020204" pitchFamily="34" charset="0"/>
              </a:rPr>
              <a:t>Lunchtime coaching sessions with teachers</a:t>
            </a:r>
            <a:endParaRPr lang="en-GB" sz="1400" dirty="0">
              <a:effectLst/>
              <a:latin typeface="Calibri" panose="020F0502020204030204" pitchFamily="34" charset="0"/>
              <a:ea typeface="Calibri" panose="020F0502020204030204" pitchFamily="34" charset="0"/>
            </a:endParaRPr>
          </a:p>
        </p:txBody>
      </p:sp>
      <p:pic>
        <p:nvPicPr>
          <p:cNvPr id="13" name="image4.jpg">
            <a:extLst>
              <a:ext uri="{FF2B5EF4-FFF2-40B4-BE49-F238E27FC236}">
                <a16:creationId xmlns:a16="http://schemas.microsoft.com/office/drawing/2014/main" id="{2EF101A9-9AA5-7117-A69B-FCDE90458811}"/>
              </a:ext>
            </a:extLst>
          </p:cNvPr>
          <p:cNvPicPr/>
          <p:nvPr/>
        </p:nvPicPr>
        <p:blipFill>
          <a:blip r:embed="rId6"/>
          <a:srcRect b="8362"/>
          <a:stretch>
            <a:fillRect/>
          </a:stretch>
        </p:blipFill>
        <p:spPr>
          <a:xfrm>
            <a:off x="7957530" y="4313869"/>
            <a:ext cx="3335272" cy="1983740"/>
          </a:xfrm>
          <a:prstGeom prst="rect">
            <a:avLst/>
          </a:prstGeom>
          <a:ln/>
        </p:spPr>
      </p:pic>
      <p:sp>
        <p:nvSpPr>
          <p:cNvPr id="15" name="TextBox 14">
            <a:extLst>
              <a:ext uri="{FF2B5EF4-FFF2-40B4-BE49-F238E27FC236}">
                <a16:creationId xmlns:a16="http://schemas.microsoft.com/office/drawing/2014/main" id="{49FA2ACB-3540-F076-A50D-CC659939358E}"/>
              </a:ext>
            </a:extLst>
          </p:cNvPr>
          <p:cNvSpPr txBox="1"/>
          <p:nvPr/>
        </p:nvSpPr>
        <p:spPr>
          <a:xfrm>
            <a:off x="7882128" y="6269780"/>
            <a:ext cx="4150764" cy="523220"/>
          </a:xfrm>
          <a:prstGeom prst="rect">
            <a:avLst/>
          </a:prstGeom>
          <a:noFill/>
        </p:spPr>
        <p:txBody>
          <a:bodyPr wrap="square">
            <a:spAutoFit/>
          </a:bodyPr>
          <a:lstStyle/>
          <a:p>
            <a:r>
              <a:rPr lang="en-GB" sz="1400" i="1" dirty="0">
                <a:solidFill>
                  <a:srgbClr val="0E2841"/>
                </a:solidFill>
                <a:effectLst/>
                <a:latin typeface="Arial" panose="020B0604020202020204" pitchFamily="34" charset="0"/>
                <a:ea typeface="Arial" panose="020B0604020202020204" pitchFamily="34" charset="0"/>
              </a:rPr>
              <a:t>Strategy 1 -Teacher welcomes the children into the lesson by name, at the classroom door</a:t>
            </a:r>
            <a:endParaRPr lang="en-GB" sz="1400" dirty="0"/>
          </a:p>
        </p:txBody>
      </p:sp>
      <p:sp>
        <p:nvSpPr>
          <p:cNvPr id="16" name="TextBox 15">
            <a:extLst>
              <a:ext uri="{FF2B5EF4-FFF2-40B4-BE49-F238E27FC236}">
                <a16:creationId xmlns:a16="http://schemas.microsoft.com/office/drawing/2014/main" id="{2AA8DEB7-C2E3-B7C9-783A-9A8CF17161E3}"/>
              </a:ext>
            </a:extLst>
          </p:cNvPr>
          <p:cNvSpPr txBox="1"/>
          <p:nvPr/>
        </p:nvSpPr>
        <p:spPr>
          <a:xfrm>
            <a:off x="4497661" y="232731"/>
            <a:ext cx="2168610" cy="1200329"/>
          </a:xfrm>
          <a:prstGeom prst="rect">
            <a:avLst/>
          </a:prstGeom>
          <a:noFill/>
        </p:spPr>
        <p:txBody>
          <a:bodyPr wrap="square" rtlCol="0">
            <a:spAutoFit/>
          </a:bodyPr>
          <a:lstStyle/>
          <a:p>
            <a:pPr algn="ctr"/>
            <a:r>
              <a:rPr lang="en-GB" b="1" dirty="0" err="1"/>
              <a:t>EducAid</a:t>
            </a:r>
            <a:endParaRPr lang="en-GB" b="1" dirty="0"/>
          </a:p>
          <a:p>
            <a:pPr algn="ctr"/>
            <a:r>
              <a:rPr lang="en-GB" b="1" dirty="0"/>
              <a:t> Teacher Training</a:t>
            </a:r>
          </a:p>
          <a:p>
            <a:pPr algn="ctr"/>
            <a:r>
              <a:rPr lang="en-GB" b="1" dirty="0"/>
              <a:t>using the </a:t>
            </a:r>
          </a:p>
          <a:p>
            <a:pPr algn="ctr"/>
            <a:r>
              <a:rPr lang="en-GB" b="1" dirty="0"/>
              <a:t>Top Ten Strategies</a:t>
            </a:r>
          </a:p>
        </p:txBody>
      </p:sp>
      <p:pic>
        <p:nvPicPr>
          <p:cNvPr id="18" name="Picture 17">
            <a:extLst>
              <a:ext uri="{FF2B5EF4-FFF2-40B4-BE49-F238E27FC236}">
                <a16:creationId xmlns:a16="http://schemas.microsoft.com/office/drawing/2014/main" id="{AE4F5A2A-41D3-7DB9-D2CF-A6A37F250795}"/>
              </a:ext>
            </a:extLst>
          </p:cNvPr>
          <p:cNvPicPr>
            <a:picLocks noChangeAspect="1"/>
          </p:cNvPicPr>
          <p:nvPr/>
        </p:nvPicPr>
        <p:blipFill>
          <a:blip r:embed="rId7"/>
          <a:stretch>
            <a:fillRect/>
          </a:stretch>
        </p:blipFill>
        <p:spPr>
          <a:xfrm>
            <a:off x="4644432" y="172721"/>
            <a:ext cx="1569856" cy="396274"/>
          </a:xfrm>
          <a:prstGeom prst="rect">
            <a:avLst/>
          </a:prstGeom>
        </p:spPr>
      </p:pic>
    </p:spTree>
    <p:extLst>
      <p:ext uri="{BB962C8B-B14F-4D97-AF65-F5344CB8AC3E}">
        <p14:creationId xmlns:p14="http://schemas.microsoft.com/office/powerpoint/2010/main" val="2385984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25CD3-F8E3-D5B1-28C3-F8E7D55DB54A}"/>
              </a:ext>
            </a:extLst>
          </p:cNvPr>
          <p:cNvSpPr>
            <a:spLocks noGrp="1"/>
          </p:cNvSpPr>
          <p:nvPr>
            <p:ph idx="1"/>
          </p:nvPr>
        </p:nvSpPr>
        <p:spPr>
          <a:xfrm>
            <a:off x="127819" y="6405454"/>
            <a:ext cx="11710219" cy="604685"/>
          </a:xfrm>
        </p:spPr>
        <p:txBody>
          <a:bodyPr>
            <a:normAutofit/>
          </a:bodyPr>
          <a:lstStyle/>
          <a:p>
            <a:pPr marL="0" indent="0" algn="ctr">
              <a:buNone/>
            </a:pPr>
            <a:r>
              <a:rPr lang="en-GB" sz="2000" dirty="0"/>
              <a:t>Recent photos sent on WhatsApp, demonstrating the Top Ten Strategies being used in our Bo Link schools</a:t>
            </a:r>
          </a:p>
        </p:txBody>
      </p:sp>
      <p:pic>
        <p:nvPicPr>
          <p:cNvPr id="5" name="Picture 4" descr="A group of children and a person standing in front of a brick wall&#10;&#10;AI-generated content may be incorrect.">
            <a:extLst>
              <a:ext uri="{FF2B5EF4-FFF2-40B4-BE49-F238E27FC236}">
                <a16:creationId xmlns:a16="http://schemas.microsoft.com/office/drawing/2014/main" id="{0991A466-DF01-4455-12E1-948A7597B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982190" cy="2982190"/>
          </a:xfrm>
          <a:prstGeom prst="rect">
            <a:avLst/>
          </a:prstGeom>
        </p:spPr>
      </p:pic>
      <p:pic>
        <p:nvPicPr>
          <p:cNvPr id="9" name="Picture 8" descr="A group of children in a classroom raising their hands&#10;&#10;AI-generated content may be incorrect.">
            <a:extLst>
              <a:ext uri="{FF2B5EF4-FFF2-40B4-BE49-F238E27FC236}">
                <a16:creationId xmlns:a16="http://schemas.microsoft.com/office/drawing/2014/main" id="{8DB48F63-EAD0-E7E5-1DA8-32E8EE189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19" y="3386811"/>
            <a:ext cx="6065163" cy="2800678"/>
          </a:xfrm>
          <a:prstGeom prst="rect">
            <a:avLst/>
          </a:prstGeom>
        </p:spPr>
      </p:pic>
      <p:pic>
        <p:nvPicPr>
          <p:cNvPr id="11" name="Picture 10">
            <a:extLst>
              <a:ext uri="{FF2B5EF4-FFF2-40B4-BE49-F238E27FC236}">
                <a16:creationId xmlns:a16="http://schemas.microsoft.com/office/drawing/2014/main" id="{254DFF5C-F3BE-60E1-59C8-162778F130AE}"/>
              </a:ext>
            </a:extLst>
          </p:cNvPr>
          <p:cNvPicPr>
            <a:picLocks noChangeAspect="1"/>
          </p:cNvPicPr>
          <p:nvPr/>
        </p:nvPicPr>
        <p:blipFill>
          <a:blip r:embed="rId4"/>
          <a:stretch>
            <a:fillRect/>
          </a:stretch>
        </p:blipFill>
        <p:spPr>
          <a:xfrm>
            <a:off x="3117692" y="17257"/>
            <a:ext cx="2290691" cy="3151589"/>
          </a:xfrm>
          <a:prstGeom prst="rect">
            <a:avLst/>
          </a:prstGeom>
        </p:spPr>
      </p:pic>
      <p:pic>
        <p:nvPicPr>
          <p:cNvPr id="13" name="Picture 12" descr="A group of people standing in a hallway&#10;&#10;AI-generated content may be incorrect.">
            <a:extLst>
              <a:ext uri="{FF2B5EF4-FFF2-40B4-BE49-F238E27FC236}">
                <a16:creationId xmlns:a16="http://schemas.microsoft.com/office/drawing/2014/main" id="{2445CEBE-ACED-C607-BF86-82A568B60707}"/>
              </a:ext>
            </a:extLst>
          </p:cNvPr>
          <p:cNvPicPr>
            <a:picLocks noChangeAspect="1"/>
          </p:cNvPicPr>
          <p:nvPr/>
        </p:nvPicPr>
        <p:blipFill>
          <a:blip r:embed="rId5">
            <a:extLst>
              <a:ext uri="{28A0092B-C50C-407E-A947-70E740481C1C}">
                <a14:useLocalDpi xmlns:a14="http://schemas.microsoft.com/office/drawing/2010/main" val="0"/>
              </a:ext>
            </a:extLst>
          </a:blip>
          <a:srcRect l="17542"/>
          <a:stretch>
            <a:fillRect/>
          </a:stretch>
        </p:blipFill>
        <p:spPr>
          <a:xfrm>
            <a:off x="6486358" y="3268302"/>
            <a:ext cx="5424418" cy="3037696"/>
          </a:xfrm>
          <a:prstGeom prst="rect">
            <a:avLst/>
          </a:prstGeom>
        </p:spPr>
      </p:pic>
      <p:pic>
        <p:nvPicPr>
          <p:cNvPr id="14" name="Picture 13" descr="A group of people standing in a circle&#10;&#10;AI-generated content may be incorrect.">
            <a:extLst>
              <a:ext uri="{FF2B5EF4-FFF2-40B4-BE49-F238E27FC236}">
                <a16:creationId xmlns:a16="http://schemas.microsoft.com/office/drawing/2014/main" id="{D3C86803-1968-EA2B-8944-E2789A52D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165" y="-1"/>
            <a:ext cx="6605825" cy="3050337"/>
          </a:xfrm>
          <a:prstGeom prst="rect">
            <a:avLst/>
          </a:prstGeom>
        </p:spPr>
      </p:pic>
    </p:spTree>
    <p:extLst>
      <p:ext uri="{BB962C8B-B14F-4D97-AF65-F5344CB8AC3E}">
        <p14:creationId xmlns:p14="http://schemas.microsoft.com/office/powerpoint/2010/main" val="127195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sitting at a table&#10;&#10;AI-generated content may be incorrect.">
            <a:extLst>
              <a:ext uri="{FF2B5EF4-FFF2-40B4-BE49-F238E27FC236}">
                <a16:creationId xmlns:a16="http://schemas.microsoft.com/office/drawing/2014/main" id="{21F9F689-3584-DB54-71D7-35DAE450F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311" y="2199046"/>
            <a:ext cx="4528704" cy="2091196"/>
          </a:xfrm>
          <a:prstGeom prst="rect">
            <a:avLst/>
          </a:prstGeom>
        </p:spPr>
      </p:pic>
      <p:pic>
        <p:nvPicPr>
          <p:cNvPr id="9" name="Picture 8" descr="A group of people sitting at desks in a classroom&#10;&#10;AI-generated content may be incorrect.">
            <a:extLst>
              <a:ext uri="{FF2B5EF4-FFF2-40B4-BE49-F238E27FC236}">
                <a16:creationId xmlns:a16="http://schemas.microsoft.com/office/drawing/2014/main" id="{6AC5D074-7F40-4C9F-A87A-000104D6C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7360227" cy="3400697"/>
          </a:xfrm>
          <a:prstGeom prst="rect">
            <a:avLst/>
          </a:prstGeom>
        </p:spPr>
      </p:pic>
      <p:pic>
        <p:nvPicPr>
          <p:cNvPr id="12" name="Picture 11">
            <a:extLst>
              <a:ext uri="{FF2B5EF4-FFF2-40B4-BE49-F238E27FC236}">
                <a16:creationId xmlns:a16="http://schemas.microsoft.com/office/drawing/2014/main" id="{1E366264-C4C5-0410-0519-00D96CAA2A7E}"/>
              </a:ext>
            </a:extLst>
          </p:cNvPr>
          <p:cNvPicPr>
            <a:picLocks noChangeAspect="1"/>
          </p:cNvPicPr>
          <p:nvPr/>
        </p:nvPicPr>
        <p:blipFill>
          <a:blip r:embed="rId4"/>
          <a:stretch>
            <a:fillRect/>
          </a:stretch>
        </p:blipFill>
        <p:spPr>
          <a:xfrm>
            <a:off x="8024829" y="4703267"/>
            <a:ext cx="3362794" cy="1295581"/>
          </a:xfrm>
          <a:prstGeom prst="rect">
            <a:avLst/>
          </a:prstGeom>
        </p:spPr>
      </p:pic>
      <p:pic>
        <p:nvPicPr>
          <p:cNvPr id="14" name="Picture 13">
            <a:extLst>
              <a:ext uri="{FF2B5EF4-FFF2-40B4-BE49-F238E27FC236}">
                <a16:creationId xmlns:a16="http://schemas.microsoft.com/office/drawing/2014/main" id="{F0A1C175-D689-9C1D-8474-986761DA71A6}"/>
              </a:ext>
            </a:extLst>
          </p:cNvPr>
          <p:cNvPicPr>
            <a:picLocks noChangeAspect="1"/>
          </p:cNvPicPr>
          <p:nvPr/>
        </p:nvPicPr>
        <p:blipFill>
          <a:blip r:embed="rId5"/>
          <a:stretch>
            <a:fillRect/>
          </a:stretch>
        </p:blipFill>
        <p:spPr>
          <a:xfrm>
            <a:off x="7280923" y="445524"/>
            <a:ext cx="3439005" cy="1114581"/>
          </a:xfrm>
          <a:prstGeom prst="rect">
            <a:avLst/>
          </a:prstGeom>
        </p:spPr>
      </p:pic>
      <p:pic>
        <p:nvPicPr>
          <p:cNvPr id="15" name="Picture 14" descr="A group of children in blue dresses&#10;&#10;AI-generated content may be incorrect.">
            <a:extLst>
              <a:ext uri="{FF2B5EF4-FFF2-40B4-BE49-F238E27FC236}">
                <a16:creationId xmlns:a16="http://schemas.microsoft.com/office/drawing/2014/main" id="{0D32F2EB-01F5-A8D1-6A56-22044723FC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7026620" cy="3244645"/>
          </a:xfrm>
          <a:prstGeom prst="rect">
            <a:avLst/>
          </a:prstGeom>
        </p:spPr>
      </p:pic>
    </p:spTree>
    <p:extLst>
      <p:ext uri="{BB962C8B-B14F-4D97-AF65-F5344CB8AC3E}">
        <p14:creationId xmlns:p14="http://schemas.microsoft.com/office/powerpoint/2010/main" val="176049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255CA-14CB-07FA-03E7-3000C85C469E}"/>
              </a:ext>
            </a:extLst>
          </p:cNvPr>
          <p:cNvSpPr>
            <a:spLocks noGrp="1"/>
          </p:cNvSpPr>
          <p:nvPr>
            <p:ph type="ctrTitle"/>
          </p:nvPr>
        </p:nvSpPr>
        <p:spPr/>
        <p:txBody>
          <a:bodyPr/>
          <a:lstStyle/>
          <a:p>
            <a:r>
              <a:rPr lang="en-GB" dirty="0"/>
              <a:t>Fundraising</a:t>
            </a:r>
          </a:p>
        </p:txBody>
      </p:sp>
      <p:sp>
        <p:nvSpPr>
          <p:cNvPr id="3" name="Subtitle 2">
            <a:extLst>
              <a:ext uri="{FF2B5EF4-FFF2-40B4-BE49-F238E27FC236}">
                <a16:creationId xmlns:a16="http://schemas.microsoft.com/office/drawing/2014/main" id="{7586F99B-C658-AAD1-D302-F36AED9F102D}"/>
              </a:ext>
            </a:extLst>
          </p:cNvPr>
          <p:cNvSpPr>
            <a:spLocks noGrp="1"/>
          </p:cNvSpPr>
          <p:nvPr>
            <p:ph type="subTitle" idx="1"/>
          </p:nvPr>
        </p:nvSpPr>
        <p:spPr/>
        <p:txBody>
          <a:bodyPr/>
          <a:lstStyle/>
          <a:p>
            <a:r>
              <a:rPr lang="en-GB" dirty="0">
                <a:solidFill>
                  <a:srgbClr val="FF0000"/>
                </a:solidFill>
              </a:rPr>
              <a:t>Insert or explain what your school is planning to do to raise money for this </a:t>
            </a:r>
            <a:r>
              <a:rPr lang="en-GB" dirty="0" err="1">
                <a:solidFill>
                  <a:srgbClr val="FF0000"/>
                </a:solidFill>
              </a:rPr>
              <a:t>EducAid</a:t>
            </a:r>
            <a:r>
              <a:rPr lang="en-GB" dirty="0">
                <a:solidFill>
                  <a:srgbClr val="FF0000"/>
                </a:solidFill>
              </a:rPr>
              <a:t> project this school year?</a:t>
            </a:r>
          </a:p>
        </p:txBody>
      </p:sp>
      <p:pic>
        <p:nvPicPr>
          <p:cNvPr id="4" name="Picture 2" descr="International thank you day hi-res stock photography and images - Alamy">
            <a:extLst>
              <a:ext uri="{FF2B5EF4-FFF2-40B4-BE49-F238E27FC236}">
                <a16:creationId xmlns:a16="http://schemas.microsoft.com/office/drawing/2014/main" id="{BC7E6314-6462-3FF1-F3D6-B932BF4527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47" r="4" b="7017"/>
          <a:stretch/>
        </p:blipFill>
        <p:spPr bwMode="auto">
          <a:xfrm>
            <a:off x="9684435" y="4562855"/>
            <a:ext cx="2249423" cy="2139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sierraleone flag hands heart">
            <a:extLst>
              <a:ext uri="{FF2B5EF4-FFF2-40B4-BE49-F238E27FC236}">
                <a16:creationId xmlns:a16="http://schemas.microsoft.com/office/drawing/2014/main" id="{C56F6634-5982-54F9-6F13-932354FEA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94" y="384047"/>
            <a:ext cx="2517838" cy="188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68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3F62-A3EE-32FC-582D-20BD23241814}"/>
              </a:ext>
            </a:extLst>
          </p:cNvPr>
          <p:cNvSpPr>
            <a:spLocks noGrp="1"/>
          </p:cNvSpPr>
          <p:nvPr>
            <p:ph type="title"/>
          </p:nvPr>
        </p:nvSpPr>
        <p:spPr/>
        <p:txBody>
          <a:bodyPr/>
          <a:lstStyle/>
          <a:p>
            <a:r>
              <a:rPr lang="en-GB" dirty="0"/>
              <a:t>Top Ten Strategies</a:t>
            </a:r>
          </a:p>
        </p:txBody>
      </p:sp>
      <p:sp>
        <p:nvSpPr>
          <p:cNvPr id="3" name="Content Placeholder 2">
            <a:extLst>
              <a:ext uri="{FF2B5EF4-FFF2-40B4-BE49-F238E27FC236}">
                <a16:creationId xmlns:a16="http://schemas.microsoft.com/office/drawing/2014/main" id="{6F9D7186-6894-F599-4301-ECB0E725622E}"/>
              </a:ext>
            </a:extLst>
          </p:cNvPr>
          <p:cNvSpPr>
            <a:spLocks noGrp="1"/>
          </p:cNvSpPr>
          <p:nvPr>
            <p:ph idx="1"/>
          </p:nvPr>
        </p:nvSpPr>
        <p:spPr/>
        <p:txBody>
          <a:bodyPr/>
          <a:lstStyle/>
          <a:p>
            <a:r>
              <a:rPr lang="en-GB" dirty="0"/>
              <a:t>You may wish to skip over the next few slides but could make children aware what they are: the manual which JP spoke about to support teachers. </a:t>
            </a:r>
          </a:p>
        </p:txBody>
      </p:sp>
    </p:spTree>
    <p:extLst>
      <p:ext uri="{BB962C8B-B14F-4D97-AF65-F5344CB8AC3E}">
        <p14:creationId xmlns:p14="http://schemas.microsoft.com/office/powerpoint/2010/main" val="173618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FAF52-C8FF-691E-F443-22F9C072E7D2}"/>
              </a:ext>
            </a:extLst>
          </p:cNvPr>
          <p:cNvPicPr>
            <a:picLocks noChangeAspect="1"/>
          </p:cNvPicPr>
          <p:nvPr/>
        </p:nvPicPr>
        <p:blipFill>
          <a:blip r:embed="rId2"/>
          <a:stretch>
            <a:fillRect/>
          </a:stretch>
        </p:blipFill>
        <p:spPr>
          <a:xfrm>
            <a:off x="204689" y="209271"/>
            <a:ext cx="4610500" cy="6439458"/>
          </a:xfrm>
          <a:prstGeom prst="rect">
            <a:avLst/>
          </a:prstGeom>
        </p:spPr>
      </p:pic>
      <p:pic>
        <p:nvPicPr>
          <p:cNvPr id="7" name="Picture 6">
            <a:extLst>
              <a:ext uri="{FF2B5EF4-FFF2-40B4-BE49-F238E27FC236}">
                <a16:creationId xmlns:a16="http://schemas.microsoft.com/office/drawing/2014/main" id="{FD4836E8-1594-DF03-1661-E40A0766AE52}"/>
              </a:ext>
            </a:extLst>
          </p:cNvPr>
          <p:cNvPicPr>
            <a:picLocks noChangeAspect="1"/>
          </p:cNvPicPr>
          <p:nvPr/>
        </p:nvPicPr>
        <p:blipFill>
          <a:blip r:embed="rId3"/>
          <a:stretch>
            <a:fillRect/>
          </a:stretch>
        </p:blipFill>
        <p:spPr>
          <a:xfrm>
            <a:off x="5067753" y="232133"/>
            <a:ext cx="4618120" cy="6416596"/>
          </a:xfrm>
          <a:prstGeom prst="rect">
            <a:avLst/>
          </a:prstGeom>
        </p:spPr>
      </p:pic>
      <p:sp>
        <p:nvSpPr>
          <p:cNvPr id="3" name="TextBox 2">
            <a:extLst>
              <a:ext uri="{FF2B5EF4-FFF2-40B4-BE49-F238E27FC236}">
                <a16:creationId xmlns:a16="http://schemas.microsoft.com/office/drawing/2014/main" id="{E514523F-9CEB-93E5-D019-22755305377E}"/>
              </a:ext>
            </a:extLst>
          </p:cNvPr>
          <p:cNvSpPr txBox="1"/>
          <p:nvPr/>
        </p:nvSpPr>
        <p:spPr>
          <a:xfrm>
            <a:off x="9817849" y="1849072"/>
            <a:ext cx="1998482" cy="2308324"/>
          </a:xfrm>
          <a:prstGeom prst="rect">
            <a:avLst/>
          </a:prstGeom>
          <a:noFill/>
        </p:spPr>
        <p:txBody>
          <a:bodyPr wrap="square">
            <a:spAutoFit/>
          </a:bodyPr>
          <a:lstStyle/>
          <a:p>
            <a:r>
              <a:rPr lang="en-GB" sz="1800" b="1" u="sng" dirty="0">
                <a:solidFill>
                  <a:srgbClr val="002060"/>
                </a:solidFill>
                <a:effectLst/>
                <a:latin typeface="Calibri" panose="020F0502020204030204" pitchFamily="34" charset="0"/>
                <a:ea typeface="Calibri" panose="020F0502020204030204" pitchFamily="34" charset="0"/>
              </a:rPr>
              <a:t>Part 1</a:t>
            </a:r>
          </a:p>
          <a:p>
            <a:r>
              <a:rPr lang="en-GB" sz="1800" dirty="0">
                <a:solidFill>
                  <a:srgbClr val="002060"/>
                </a:solidFill>
                <a:effectLst/>
                <a:latin typeface="Calibri" panose="020F0502020204030204" pitchFamily="34" charset="0"/>
                <a:ea typeface="Calibri" panose="020F0502020204030204" pitchFamily="34" charset="0"/>
              </a:rPr>
              <a:t>Teacher-Pupil relationships -</a:t>
            </a:r>
          </a:p>
          <a:p>
            <a:r>
              <a:rPr lang="en-GB" sz="1800" dirty="0">
                <a:solidFill>
                  <a:srgbClr val="002060"/>
                </a:solidFill>
                <a:effectLst/>
                <a:latin typeface="Calibri" panose="020F0502020204030204" pitchFamily="34" charset="0"/>
                <a:ea typeface="Calibri" panose="020F0502020204030204" pitchFamily="34" charset="0"/>
              </a:rPr>
              <a:t> prioritising classroom culture is crucial </a:t>
            </a:r>
            <a:r>
              <a:rPr lang="en-GB" dirty="0">
                <a:solidFill>
                  <a:srgbClr val="002060"/>
                </a:solidFill>
                <a:latin typeface="Calibri" panose="020F0502020204030204" pitchFamily="34" charset="0"/>
                <a:ea typeface="Calibri" panose="020F0502020204030204" pitchFamily="34" charset="0"/>
              </a:rPr>
              <a:t>– respectful relationships</a:t>
            </a:r>
            <a:endParaRPr lang="en-GB" dirty="0">
              <a:solidFill>
                <a:srgbClr val="002060"/>
              </a:solidFill>
            </a:endParaRPr>
          </a:p>
        </p:txBody>
      </p:sp>
      <p:sp>
        <p:nvSpPr>
          <p:cNvPr id="6" name="TextBox 5">
            <a:extLst>
              <a:ext uri="{FF2B5EF4-FFF2-40B4-BE49-F238E27FC236}">
                <a16:creationId xmlns:a16="http://schemas.microsoft.com/office/drawing/2014/main" id="{64DDB0D1-FD26-16A7-20B8-AB2723E48430}"/>
              </a:ext>
            </a:extLst>
          </p:cNvPr>
          <p:cNvSpPr txBox="1"/>
          <p:nvPr/>
        </p:nvSpPr>
        <p:spPr>
          <a:xfrm>
            <a:off x="9817849" y="4349626"/>
            <a:ext cx="2020538" cy="923330"/>
          </a:xfrm>
          <a:prstGeom prst="rect">
            <a:avLst/>
          </a:prstGeom>
          <a:noFill/>
        </p:spPr>
        <p:txBody>
          <a:bodyPr wrap="square">
            <a:spAutoFit/>
          </a:bodyPr>
          <a:lstStyle/>
          <a:p>
            <a:r>
              <a:rPr lang="en-GB" sz="1800" b="1" u="sng" dirty="0">
                <a:solidFill>
                  <a:srgbClr val="002060"/>
                </a:solidFill>
                <a:effectLst/>
                <a:latin typeface="Calibri" panose="020F0502020204030204" pitchFamily="34" charset="0"/>
                <a:ea typeface="Calibri" panose="020F0502020204030204" pitchFamily="34" charset="0"/>
              </a:rPr>
              <a:t>Part 2</a:t>
            </a:r>
          </a:p>
          <a:p>
            <a:r>
              <a:rPr lang="en-GB" sz="1800" dirty="0">
                <a:solidFill>
                  <a:srgbClr val="002060"/>
                </a:solidFill>
                <a:effectLst/>
                <a:latin typeface="Calibri" panose="020F0502020204030204" pitchFamily="34" charset="0"/>
                <a:ea typeface="Calibri" panose="020F0502020204030204" pitchFamily="34" charset="0"/>
              </a:rPr>
              <a:t>technical changes in pedagogy</a:t>
            </a:r>
            <a:endParaRPr lang="en-GB" dirty="0">
              <a:solidFill>
                <a:srgbClr val="002060"/>
              </a:solidFill>
            </a:endParaRPr>
          </a:p>
        </p:txBody>
      </p:sp>
    </p:spTree>
    <p:extLst>
      <p:ext uri="{BB962C8B-B14F-4D97-AF65-F5344CB8AC3E}">
        <p14:creationId xmlns:p14="http://schemas.microsoft.com/office/powerpoint/2010/main" val="285466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ying Carbon Standards To Sustainable Development Goals - Ecosystem  Marketplace">
            <a:extLst>
              <a:ext uri="{FF2B5EF4-FFF2-40B4-BE49-F238E27FC236}">
                <a16:creationId xmlns:a16="http://schemas.microsoft.com/office/drawing/2014/main" id="{950EB159-B53D-4755-BF61-1C3FD7A03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344" y="222271"/>
            <a:ext cx="8007913" cy="641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963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01DF1-2921-E06F-7C71-F88251742682}"/>
              </a:ext>
            </a:extLst>
          </p:cNvPr>
          <p:cNvPicPr>
            <a:picLocks noChangeAspect="1"/>
          </p:cNvPicPr>
          <p:nvPr/>
        </p:nvPicPr>
        <p:blipFill>
          <a:blip r:embed="rId2"/>
          <a:stretch>
            <a:fillRect/>
          </a:stretch>
        </p:blipFill>
        <p:spPr>
          <a:xfrm>
            <a:off x="1847482" y="491235"/>
            <a:ext cx="8497036" cy="5875529"/>
          </a:xfrm>
          <a:prstGeom prst="rect">
            <a:avLst/>
          </a:prstGeom>
        </p:spPr>
      </p:pic>
    </p:spTree>
    <p:extLst>
      <p:ext uri="{BB962C8B-B14F-4D97-AF65-F5344CB8AC3E}">
        <p14:creationId xmlns:p14="http://schemas.microsoft.com/office/powerpoint/2010/main" val="240664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768DC-DC44-4E6D-3368-BD52F42B107B}"/>
              </a:ext>
            </a:extLst>
          </p:cNvPr>
          <p:cNvPicPr>
            <a:picLocks noChangeAspect="1"/>
          </p:cNvPicPr>
          <p:nvPr/>
        </p:nvPicPr>
        <p:blipFill>
          <a:blip r:embed="rId2"/>
          <a:stretch>
            <a:fillRect/>
          </a:stretch>
        </p:blipFill>
        <p:spPr>
          <a:xfrm>
            <a:off x="1858913" y="487425"/>
            <a:ext cx="8474174" cy="5883150"/>
          </a:xfrm>
          <a:prstGeom prst="rect">
            <a:avLst/>
          </a:prstGeom>
        </p:spPr>
      </p:pic>
    </p:spTree>
    <p:extLst>
      <p:ext uri="{BB962C8B-B14F-4D97-AF65-F5344CB8AC3E}">
        <p14:creationId xmlns:p14="http://schemas.microsoft.com/office/powerpoint/2010/main" val="3603458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36161-715C-69FE-3ED2-3082CD31BC9A}"/>
              </a:ext>
            </a:extLst>
          </p:cNvPr>
          <p:cNvPicPr>
            <a:picLocks noChangeAspect="1"/>
          </p:cNvPicPr>
          <p:nvPr/>
        </p:nvPicPr>
        <p:blipFill>
          <a:blip r:embed="rId2"/>
          <a:stretch>
            <a:fillRect/>
          </a:stretch>
        </p:blipFill>
        <p:spPr>
          <a:xfrm>
            <a:off x="1836051" y="392167"/>
            <a:ext cx="8519898" cy="6073666"/>
          </a:xfrm>
          <a:prstGeom prst="rect">
            <a:avLst/>
          </a:prstGeom>
        </p:spPr>
      </p:pic>
    </p:spTree>
    <p:extLst>
      <p:ext uri="{BB962C8B-B14F-4D97-AF65-F5344CB8AC3E}">
        <p14:creationId xmlns:p14="http://schemas.microsoft.com/office/powerpoint/2010/main" val="1903037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82FBC-EB2F-8D09-F9E0-042D76C0A59F}"/>
              </a:ext>
            </a:extLst>
          </p:cNvPr>
          <p:cNvPicPr>
            <a:picLocks noChangeAspect="1"/>
          </p:cNvPicPr>
          <p:nvPr/>
        </p:nvPicPr>
        <p:blipFill>
          <a:blip r:embed="rId2"/>
          <a:stretch>
            <a:fillRect/>
          </a:stretch>
        </p:blipFill>
        <p:spPr>
          <a:xfrm>
            <a:off x="1809378" y="430270"/>
            <a:ext cx="8573243" cy="5997460"/>
          </a:xfrm>
          <a:prstGeom prst="rect">
            <a:avLst/>
          </a:prstGeom>
        </p:spPr>
      </p:pic>
    </p:spTree>
    <p:extLst>
      <p:ext uri="{BB962C8B-B14F-4D97-AF65-F5344CB8AC3E}">
        <p14:creationId xmlns:p14="http://schemas.microsoft.com/office/powerpoint/2010/main" val="3662382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183EB-EDB7-B432-8E8D-902F96E595C7}"/>
              </a:ext>
            </a:extLst>
          </p:cNvPr>
          <p:cNvPicPr>
            <a:picLocks noChangeAspect="1"/>
          </p:cNvPicPr>
          <p:nvPr/>
        </p:nvPicPr>
        <p:blipFill>
          <a:blip r:embed="rId3"/>
          <a:stretch>
            <a:fillRect/>
          </a:stretch>
        </p:blipFill>
        <p:spPr>
          <a:xfrm>
            <a:off x="3608344" y="0"/>
            <a:ext cx="8481795" cy="5852667"/>
          </a:xfrm>
          <a:prstGeom prst="rect">
            <a:avLst/>
          </a:prstGeom>
        </p:spPr>
      </p:pic>
      <p:sp>
        <p:nvSpPr>
          <p:cNvPr id="8" name="TextBox 7">
            <a:extLst>
              <a:ext uri="{FF2B5EF4-FFF2-40B4-BE49-F238E27FC236}">
                <a16:creationId xmlns:a16="http://schemas.microsoft.com/office/drawing/2014/main" id="{06C43AE4-6E28-C1C8-767E-72B0C7109BF5}"/>
              </a:ext>
            </a:extLst>
          </p:cNvPr>
          <p:cNvSpPr txBox="1"/>
          <p:nvPr/>
        </p:nvSpPr>
        <p:spPr>
          <a:xfrm>
            <a:off x="470194" y="6098329"/>
            <a:ext cx="11170118" cy="646331"/>
          </a:xfrm>
          <a:prstGeom prst="rect">
            <a:avLst/>
          </a:prstGeom>
          <a:noFill/>
        </p:spPr>
        <p:txBody>
          <a:bodyPr wrap="square">
            <a:spAutoFit/>
          </a:bodyPr>
          <a:lstStyle/>
          <a:p>
            <a:r>
              <a:rPr lang="en-GB" b="1" dirty="0">
                <a:hlinkClick r:id="rId4">
                  <a:extLst>
                    <a:ext uri="{A12FA001-AC4F-418D-AE19-62706E023703}">
                      <ahyp:hlinkClr xmlns:ahyp="http://schemas.microsoft.com/office/drawing/2018/hyperlinkcolor" val="tx"/>
                    </a:ext>
                  </a:extLst>
                </a:hlinkClick>
              </a:rPr>
              <a:t>Watch Strategy 9, practice 3 video:</a:t>
            </a:r>
          </a:p>
          <a:p>
            <a:endParaRPr lang="en-GB" dirty="0"/>
          </a:p>
        </p:txBody>
      </p:sp>
    </p:spTree>
    <p:extLst>
      <p:ext uri="{BB962C8B-B14F-4D97-AF65-F5344CB8AC3E}">
        <p14:creationId xmlns:p14="http://schemas.microsoft.com/office/powerpoint/2010/main" val="131298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9C8F-68FB-B6F1-9D70-20F1E3EFCC0F}"/>
              </a:ext>
            </a:extLst>
          </p:cNvPr>
          <p:cNvSpPr>
            <a:spLocks noGrp="1"/>
          </p:cNvSpPr>
          <p:nvPr>
            <p:ph type="title"/>
          </p:nvPr>
        </p:nvSpPr>
        <p:spPr>
          <a:xfrm>
            <a:off x="419910" y="365125"/>
            <a:ext cx="10515600" cy="1325563"/>
          </a:xfrm>
        </p:spPr>
        <p:txBody>
          <a:bodyPr/>
          <a:lstStyle/>
          <a:p>
            <a:r>
              <a:rPr lang="en-GB" dirty="0">
                <a:solidFill>
                  <a:srgbClr val="002060"/>
                </a:solidFill>
              </a:rPr>
              <a:t>Exchange Project – Oct 2025</a:t>
            </a:r>
          </a:p>
        </p:txBody>
      </p:sp>
      <p:sp>
        <p:nvSpPr>
          <p:cNvPr id="3" name="Content Placeholder 2">
            <a:extLst>
              <a:ext uri="{FF2B5EF4-FFF2-40B4-BE49-F238E27FC236}">
                <a16:creationId xmlns:a16="http://schemas.microsoft.com/office/drawing/2014/main" id="{6CDEF293-F82F-5DE6-E467-63E3E2AC7B0C}"/>
              </a:ext>
            </a:extLst>
          </p:cNvPr>
          <p:cNvSpPr>
            <a:spLocks noGrp="1"/>
          </p:cNvSpPr>
          <p:nvPr>
            <p:ph idx="1"/>
          </p:nvPr>
        </p:nvSpPr>
        <p:spPr>
          <a:xfrm>
            <a:off x="937260" y="1600102"/>
            <a:ext cx="6776418" cy="3557016"/>
          </a:xfrm>
        </p:spPr>
        <p:txBody>
          <a:bodyPr>
            <a:normAutofit fontScale="70000" lnSpcReduction="20000"/>
          </a:bodyPr>
          <a:lstStyle/>
          <a:p>
            <a:r>
              <a:rPr lang="en-GB" dirty="0"/>
              <a:t>OWL schools are making </a:t>
            </a:r>
            <a:r>
              <a:rPr lang="en-GB" b="1" dirty="0"/>
              <a:t>Growth Mindset posters </a:t>
            </a:r>
            <a:r>
              <a:rPr lang="en-GB" dirty="0"/>
              <a:t>to send out to our link schools in Bo </a:t>
            </a:r>
          </a:p>
          <a:p>
            <a:r>
              <a:rPr lang="en-GB" dirty="0"/>
              <a:t>Discuss what it means to have a ‘Growth Mindset’</a:t>
            </a:r>
          </a:p>
          <a:p>
            <a:r>
              <a:rPr lang="en-GB" dirty="0"/>
              <a:t>Why is it so helpful?</a:t>
            </a:r>
          </a:p>
          <a:p>
            <a:r>
              <a:rPr lang="en-GB" dirty="0"/>
              <a:t>Why are teachers in Bo being taught this strategy?</a:t>
            </a:r>
          </a:p>
          <a:p>
            <a:r>
              <a:rPr lang="en-GB" dirty="0"/>
              <a:t>Discuss what you could put on a poster to help explain this strategy to others.  What images would help? Which words might help?</a:t>
            </a:r>
          </a:p>
          <a:p>
            <a:r>
              <a:rPr lang="en-GB" dirty="0"/>
              <a:t>Your posters will be sent to Bo to help the children there </a:t>
            </a:r>
            <a:r>
              <a:rPr lang="en-GB" i="1" dirty="0"/>
              <a:t>(you might like to keep copies for your own classroom, after all, some of us also find it tricky to have a positive mindset!)</a:t>
            </a:r>
          </a:p>
        </p:txBody>
      </p:sp>
      <p:pic>
        <p:nvPicPr>
          <p:cNvPr id="5" name="Picture 4">
            <a:extLst>
              <a:ext uri="{FF2B5EF4-FFF2-40B4-BE49-F238E27FC236}">
                <a16:creationId xmlns:a16="http://schemas.microsoft.com/office/drawing/2014/main" id="{6927847B-3FC4-3A3F-CDAD-2866B6DC6B2D}"/>
              </a:ext>
            </a:extLst>
          </p:cNvPr>
          <p:cNvPicPr>
            <a:picLocks noChangeAspect="1"/>
          </p:cNvPicPr>
          <p:nvPr/>
        </p:nvPicPr>
        <p:blipFill>
          <a:blip r:embed="rId3"/>
          <a:stretch>
            <a:fillRect/>
          </a:stretch>
        </p:blipFill>
        <p:spPr>
          <a:xfrm>
            <a:off x="7587274" y="311854"/>
            <a:ext cx="4384767" cy="6421294"/>
          </a:xfrm>
          <a:prstGeom prst="rect">
            <a:avLst/>
          </a:prstGeom>
        </p:spPr>
      </p:pic>
      <p:pic>
        <p:nvPicPr>
          <p:cNvPr id="8" name="Picture 4" descr="Sustainable Development Goal 4 - Wikipedia">
            <a:extLst>
              <a:ext uri="{FF2B5EF4-FFF2-40B4-BE49-F238E27FC236}">
                <a16:creationId xmlns:a16="http://schemas.microsoft.com/office/drawing/2014/main" id="{F3FFBE1A-F120-EB8F-2B18-EA8A398D9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57118"/>
            <a:ext cx="1700882" cy="170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44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7000">
              <a:schemeClr val="bg1"/>
            </a:gs>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85946-848B-40C9-A939-1870AB031120}"/>
              </a:ext>
            </a:extLst>
          </p:cNvPr>
          <p:cNvSpPr>
            <a:spLocks noGrp="1"/>
          </p:cNvSpPr>
          <p:nvPr>
            <p:ph idx="1"/>
          </p:nvPr>
        </p:nvSpPr>
        <p:spPr>
          <a:xfrm>
            <a:off x="-205132" y="1417616"/>
            <a:ext cx="12602259" cy="1052512"/>
          </a:xfrm>
        </p:spPr>
        <p:txBody>
          <a:bodyPr>
            <a:normAutofit lnSpcReduction="10000"/>
          </a:bodyPr>
          <a:lstStyle/>
          <a:p>
            <a:pPr marL="0" indent="0" algn="ctr">
              <a:buNone/>
            </a:pPr>
            <a:r>
              <a:rPr lang="en-GB" sz="3200" b="1" dirty="0"/>
              <a:t>Learning, together with Bo, how to be active global citizens</a:t>
            </a:r>
          </a:p>
          <a:p>
            <a:pPr marL="0" indent="0" algn="ctr">
              <a:buNone/>
            </a:pPr>
            <a:r>
              <a:rPr lang="en-GB" sz="3200" b="1" dirty="0"/>
              <a:t> </a:t>
            </a:r>
            <a:endParaRPr lang="en-GB" sz="3200" dirty="0"/>
          </a:p>
          <a:p>
            <a:endParaRPr lang="en-GB" sz="4400" dirty="0"/>
          </a:p>
        </p:txBody>
      </p:sp>
      <p:pic>
        <p:nvPicPr>
          <p:cNvPr id="5" name="Picture 4">
            <a:extLst>
              <a:ext uri="{FF2B5EF4-FFF2-40B4-BE49-F238E27FC236}">
                <a16:creationId xmlns:a16="http://schemas.microsoft.com/office/drawing/2014/main" id="{DBDDD4E8-83D2-4AA2-857B-A9FD510DF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138" y="460386"/>
            <a:ext cx="8883723" cy="750827"/>
          </a:xfrm>
          <a:prstGeom prst="rect">
            <a:avLst/>
          </a:prstGeom>
        </p:spPr>
      </p:pic>
      <p:pic>
        <p:nvPicPr>
          <p:cNvPr id="1034" name="Picture 10" descr="TPC Advanced Technology, Inc. on X: &quot;#TPC is eagerly ready to resume our  regular business activities effective: 06/01/20 (Today). We understand that  returning to work after 6 weeks can be quite hectic">
            <a:extLst>
              <a:ext uri="{FF2B5EF4-FFF2-40B4-BE49-F238E27FC236}">
                <a16:creationId xmlns:a16="http://schemas.microsoft.com/office/drawing/2014/main" id="{92D377D0-5433-F360-2C24-004E0AE80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1167" y="4652084"/>
            <a:ext cx="2073388" cy="2073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2027D70-6A37-2C57-12B7-D06CFCC965AB}"/>
              </a:ext>
            </a:extLst>
          </p:cNvPr>
          <p:cNvPicPr>
            <a:picLocks noChangeAspect="1"/>
          </p:cNvPicPr>
          <p:nvPr/>
        </p:nvPicPr>
        <p:blipFill>
          <a:blip r:embed="rId5"/>
          <a:stretch>
            <a:fillRect/>
          </a:stretch>
        </p:blipFill>
        <p:spPr>
          <a:xfrm>
            <a:off x="8659645" y="2820607"/>
            <a:ext cx="1919624" cy="1195097"/>
          </a:xfrm>
          <a:prstGeom prst="rect">
            <a:avLst/>
          </a:prstGeom>
        </p:spPr>
      </p:pic>
      <p:pic>
        <p:nvPicPr>
          <p:cNvPr id="11" name="Picture 2" descr="Image result for sierra leone flag">
            <a:extLst>
              <a:ext uri="{FF2B5EF4-FFF2-40B4-BE49-F238E27FC236}">
                <a16:creationId xmlns:a16="http://schemas.microsoft.com/office/drawing/2014/main" id="{6920D7EE-0D19-7AD3-F8D1-57DE322D3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052" y="2744086"/>
            <a:ext cx="1910901" cy="12716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ustainable Development Goal 4 - Wikipedia">
            <a:extLst>
              <a:ext uri="{FF2B5EF4-FFF2-40B4-BE49-F238E27FC236}">
                <a16:creationId xmlns:a16="http://schemas.microsoft.com/office/drawing/2014/main" id="{18F09A04-D49D-C1EF-887F-251F4967E7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855" y="2237071"/>
            <a:ext cx="3451707" cy="34517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345F3D-78A9-38B9-707A-B529B6EDAC16}"/>
              </a:ext>
            </a:extLst>
          </p:cNvPr>
          <p:cNvPicPr>
            <a:picLocks noChangeAspect="1"/>
          </p:cNvPicPr>
          <p:nvPr/>
        </p:nvPicPr>
        <p:blipFill>
          <a:blip r:embed="rId8"/>
          <a:stretch>
            <a:fillRect/>
          </a:stretch>
        </p:blipFill>
        <p:spPr>
          <a:xfrm>
            <a:off x="561182" y="5688778"/>
            <a:ext cx="3143129" cy="821098"/>
          </a:xfrm>
          <a:prstGeom prst="rect">
            <a:avLst/>
          </a:prstGeom>
        </p:spPr>
      </p:pic>
    </p:spTree>
    <p:extLst>
      <p:ext uri="{BB962C8B-B14F-4D97-AF65-F5344CB8AC3E}">
        <p14:creationId xmlns:p14="http://schemas.microsoft.com/office/powerpoint/2010/main" val="2511176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8802-C711-8185-8114-CCCF60E5BD40}"/>
              </a:ext>
            </a:extLst>
          </p:cNvPr>
          <p:cNvSpPr>
            <a:spLocks noGrp="1"/>
          </p:cNvSpPr>
          <p:nvPr>
            <p:ph type="title"/>
          </p:nvPr>
        </p:nvSpPr>
        <p:spPr>
          <a:xfrm>
            <a:off x="3364583" y="2533290"/>
            <a:ext cx="5185528" cy="1325563"/>
          </a:xfrm>
        </p:spPr>
        <p:txBody>
          <a:bodyPr/>
          <a:lstStyle/>
          <a:p>
            <a:r>
              <a:rPr lang="en-GB" dirty="0"/>
              <a:t>End of presentation</a:t>
            </a:r>
            <a:br>
              <a:rPr lang="en-GB" dirty="0"/>
            </a:br>
            <a:endParaRPr lang="en-GB" dirty="0"/>
          </a:p>
        </p:txBody>
      </p:sp>
    </p:spTree>
    <p:extLst>
      <p:ext uri="{BB962C8B-B14F-4D97-AF65-F5344CB8AC3E}">
        <p14:creationId xmlns:p14="http://schemas.microsoft.com/office/powerpoint/2010/main" val="2838910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BE06-6B5D-2F72-E8CD-5897EBE9F457}"/>
              </a:ext>
            </a:extLst>
          </p:cNvPr>
          <p:cNvSpPr>
            <a:spLocks noGrp="1"/>
          </p:cNvSpPr>
          <p:nvPr>
            <p:ph type="title"/>
          </p:nvPr>
        </p:nvSpPr>
        <p:spPr/>
        <p:txBody>
          <a:bodyPr>
            <a:normAutofit/>
          </a:bodyPr>
          <a:lstStyle/>
          <a:p>
            <a:r>
              <a:rPr lang="en-GB" sz="3600" dirty="0">
                <a:solidFill>
                  <a:srgbClr val="FF0000"/>
                </a:solidFill>
              </a:rPr>
              <a:t>Next few slides provide text/images for school display</a:t>
            </a:r>
          </a:p>
        </p:txBody>
      </p:sp>
      <p:sp>
        <p:nvSpPr>
          <p:cNvPr id="3" name="Content Placeholder 2">
            <a:extLst>
              <a:ext uri="{FF2B5EF4-FFF2-40B4-BE49-F238E27FC236}">
                <a16:creationId xmlns:a16="http://schemas.microsoft.com/office/drawing/2014/main" id="{F22AFB9D-CED7-93DD-BF31-0D362CB88431}"/>
              </a:ext>
            </a:extLst>
          </p:cNvPr>
          <p:cNvSpPr>
            <a:spLocks noGrp="1"/>
          </p:cNvSpPr>
          <p:nvPr>
            <p:ph idx="1"/>
          </p:nvPr>
        </p:nvSpPr>
        <p:spPr>
          <a:xfrm>
            <a:off x="627888" y="2506662"/>
            <a:ext cx="10515600" cy="4351338"/>
          </a:xfrm>
        </p:spPr>
        <p:txBody>
          <a:bodyPr/>
          <a:lstStyle/>
          <a:p>
            <a:pPr marL="0" indent="0" algn="ctr">
              <a:buNone/>
            </a:pPr>
            <a:r>
              <a:rPr lang="en-GB" b="1" dirty="0"/>
              <a:t> 				schools are partnering with </a:t>
            </a:r>
            <a:r>
              <a:rPr lang="en-GB" b="1" dirty="0" err="1"/>
              <a:t>EducAid</a:t>
            </a:r>
            <a:r>
              <a:rPr lang="en-GB" b="1" dirty="0"/>
              <a:t> Sierra Leone in a new exciting teacher training project. It will involve link schools in Bo who are ready and willing to develop teaching and learning using new approaches. We need to raise funds for the implementation of </a:t>
            </a:r>
            <a:r>
              <a:rPr lang="en-GB" b="1" dirty="0" err="1"/>
              <a:t>EducAid’s</a:t>
            </a:r>
            <a:r>
              <a:rPr lang="en-GB" b="1" dirty="0"/>
              <a:t> Top Ten Strategies. We strongly believe that the teachers and children in our link schools can benefit from </a:t>
            </a:r>
            <a:r>
              <a:rPr lang="en-GB" b="1" dirty="0" err="1"/>
              <a:t>EducAid’s</a:t>
            </a:r>
            <a:r>
              <a:rPr lang="en-GB" b="1" dirty="0"/>
              <a:t> research and expertise.</a:t>
            </a:r>
            <a:endParaRPr lang="en-GB" dirty="0"/>
          </a:p>
          <a:p>
            <a:pPr marL="0" indent="0">
              <a:buNone/>
            </a:pPr>
            <a:endParaRPr lang="en-GB" dirty="0"/>
          </a:p>
        </p:txBody>
      </p:sp>
      <p:pic>
        <p:nvPicPr>
          <p:cNvPr id="11" name="Picture 10">
            <a:extLst>
              <a:ext uri="{FF2B5EF4-FFF2-40B4-BE49-F238E27FC236}">
                <a16:creationId xmlns:a16="http://schemas.microsoft.com/office/drawing/2014/main" id="{9F807531-22DD-2722-8929-68CBC5C7D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16" y="2585017"/>
            <a:ext cx="3820213" cy="321383"/>
          </a:xfrm>
          <a:prstGeom prst="rect">
            <a:avLst/>
          </a:prstGeom>
        </p:spPr>
      </p:pic>
    </p:spTree>
    <p:extLst>
      <p:ext uri="{BB962C8B-B14F-4D97-AF65-F5344CB8AC3E}">
        <p14:creationId xmlns:p14="http://schemas.microsoft.com/office/powerpoint/2010/main" val="1905296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19B-49FF-241D-0F36-5565911F055E}"/>
              </a:ext>
            </a:extLst>
          </p:cNvPr>
          <p:cNvSpPr>
            <a:spLocks noGrp="1"/>
          </p:cNvSpPr>
          <p:nvPr>
            <p:ph type="title"/>
          </p:nvPr>
        </p:nvSpPr>
        <p:spPr/>
        <p:txBody>
          <a:bodyPr/>
          <a:lstStyle/>
          <a:p>
            <a:r>
              <a:rPr lang="en-GB" dirty="0"/>
              <a:t>Logos</a:t>
            </a:r>
          </a:p>
        </p:txBody>
      </p:sp>
      <p:pic>
        <p:nvPicPr>
          <p:cNvPr id="5" name="Content Placeholder 4" descr="A logo for a medical company&#10;&#10;AI-generated content may be incorrect.">
            <a:extLst>
              <a:ext uri="{FF2B5EF4-FFF2-40B4-BE49-F238E27FC236}">
                <a16:creationId xmlns:a16="http://schemas.microsoft.com/office/drawing/2014/main" id="{B30D6FAE-80B3-FD79-C609-F93AE35E41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65689" y="2576435"/>
            <a:ext cx="3346214" cy="3346214"/>
          </a:xfrm>
        </p:spPr>
      </p:pic>
      <p:pic>
        <p:nvPicPr>
          <p:cNvPr id="7" name="Picture 6" descr="A blue circle with arrows&#10;&#10;AI-generated content may be incorrect.">
            <a:extLst>
              <a:ext uri="{FF2B5EF4-FFF2-40B4-BE49-F238E27FC236}">
                <a16:creationId xmlns:a16="http://schemas.microsoft.com/office/drawing/2014/main" id="{A2407032-8E03-4F87-E7BC-D6247423A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613" y="3132306"/>
            <a:ext cx="3545732" cy="3545732"/>
          </a:xfrm>
          <a:prstGeom prst="rect">
            <a:avLst/>
          </a:prstGeom>
        </p:spPr>
      </p:pic>
      <p:pic>
        <p:nvPicPr>
          <p:cNvPr id="9" name="Picture 8">
            <a:extLst>
              <a:ext uri="{FF2B5EF4-FFF2-40B4-BE49-F238E27FC236}">
                <a16:creationId xmlns:a16="http://schemas.microsoft.com/office/drawing/2014/main" id="{E066E581-FF80-0DFA-0BED-7E14C6F94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556" y="2576435"/>
            <a:ext cx="4291593" cy="362713"/>
          </a:xfrm>
          <a:prstGeom prst="rect">
            <a:avLst/>
          </a:prstGeom>
        </p:spPr>
      </p:pic>
    </p:spTree>
    <p:extLst>
      <p:ext uri="{BB962C8B-B14F-4D97-AF65-F5344CB8AC3E}">
        <p14:creationId xmlns:p14="http://schemas.microsoft.com/office/powerpoint/2010/main" val="17367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2D18-DA10-EDBC-081F-B88297285AD0}"/>
              </a:ext>
            </a:extLst>
          </p:cNvPr>
          <p:cNvSpPr>
            <a:spLocks noGrp="1"/>
          </p:cNvSpPr>
          <p:nvPr>
            <p:ph type="title"/>
          </p:nvPr>
        </p:nvSpPr>
        <p:spPr/>
        <p:txBody>
          <a:bodyPr>
            <a:noAutofit/>
          </a:bodyPr>
          <a:lstStyle/>
          <a:p>
            <a:pPr algn="ctr"/>
            <a:r>
              <a:rPr lang="en-GB" sz="3600" dirty="0"/>
              <a:t>In One World Link we are helping to celebrate World Teachers’ Day by launching our appeal to support teacher training in Bo - partnering with </a:t>
            </a:r>
            <a:r>
              <a:rPr lang="en-GB" sz="3600" dirty="0" err="1"/>
              <a:t>EducAid</a:t>
            </a:r>
            <a:r>
              <a:rPr lang="en-GB" sz="3600" dirty="0"/>
              <a:t>.</a:t>
            </a:r>
          </a:p>
        </p:txBody>
      </p:sp>
      <p:pic>
        <p:nvPicPr>
          <p:cNvPr id="4" name="Picture 2">
            <a:extLst>
              <a:ext uri="{FF2B5EF4-FFF2-40B4-BE49-F238E27FC236}">
                <a16:creationId xmlns:a16="http://schemas.microsoft.com/office/drawing/2014/main" id="{A1BFEF2E-9F64-1262-1CAF-5E989A98FB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97828" y="1825625"/>
            <a:ext cx="659634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for a medical company&#10;&#10;AI-generated content may be incorrect.">
            <a:extLst>
              <a:ext uri="{FF2B5EF4-FFF2-40B4-BE49-F238E27FC236}">
                <a16:creationId xmlns:a16="http://schemas.microsoft.com/office/drawing/2014/main" id="{72DE00A5-8B72-D793-77AE-3DD3474C0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171" y="2697787"/>
            <a:ext cx="2607013" cy="2607013"/>
          </a:xfrm>
          <a:prstGeom prst="rect">
            <a:avLst/>
          </a:prstGeom>
        </p:spPr>
      </p:pic>
      <p:pic>
        <p:nvPicPr>
          <p:cNvPr id="8" name="Picture 7" descr="A blue circle with arrows&#10;&#10;AI-generated content may be incorrect.">
            <a:extLst>
              <a:ext uri="{FF2B5EF4-FFF2-40B4-BE49-F238E27FC236}">
                <a16:creationId xmlns:a16="http://schemas.microsoft.com/office/drawing/2014/main" id="{1B1EDED1-2CF4-706C-443C-7D86CE242134}"/>
              </a:ext>
            </a:extLst>
          </p:cNvPr>
          <p:cNvPicPr>
            <a:picLocks noChangeAspect="1"/>
          </p:cNvPicPr>
          <p:nvPr/>
        </p:nvPicPr>
        <p:blipFill>
          <a:blip r:embed="rId4">
            <a:extLst>
              <a:ext uri="{28A0092B-C50C-407E-A947-70E740481C1C}">
                <a14:useLocalDpi xmlns:a14="http://schemas.microsoft.com/office/drawing/2010/main" val="0"/>
              </a:ext>
            </a:extLst>
          </a:blip>
          <a:srcRect l="11348" t="11979" r="12907" b="13085"/>
          <a:stretch>
            <a:fillRect/>
          </a:stretch>
        </p:blipFill>
        <p:spPr>
          <a:xfrm>
            <a:off x="133175" y="2957209"/>
            <a:ext cx="2664653" cy="2636195"/>
          </a:xfrm>
          <a:prstGeom prst="rect">
            <a:avLst/>
          </a:prstGeom>
        </p:spPr>
      </p:pic>
    </p:spTree>
    <p:extLst>
      <p:ext uri="{BB962C8B-B14F-4D97-AF65-F5344CB8AC3E}">
        <p14:creationId xmlns:p14="http://schemas.microsoft.com/office/powerpoint/2010/main" val="3352185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8DC846-A7FF-9117-BF49-450FFCF131EC}"/>
              </a:ext>
            </a:extLst>
          </p:cNvPr>
          <p:cNvSpPr txBox="1"/>
          <p:nvPr/>
        </p:nvSpPr>
        <p:spPr>
          <a:xfrm>
            <a:off x="3165475" y="969854"/>
            <a:ext cx="6094476" cy="395173"/>
          </a:xfrm>
          <a:prstGeom prst="rect">
            <a:avLst/>
          </a:prstGeom>
          <a:noFill/>
        </p:spPr>
        <p:txBody>
          <a:bodyPr wrap="square">
            <a:spAutoFit/>
          </a:bodyPr>
          <a:lstStyle/>
          <a:p>
            <a:pPr algn="ctr">
              <a:lnSpc>
                <a:spcPct val="115000"/>
              </a:lnSpc>
              <a:spcAft>
                <a:spcPts val="800"/>
              </a:spcAft>
              <a:buNone/>
            </a:pPr>
            <a:r>
              <a:rPr lang="en-GB" sz="1800" b="1" kern="100" dirty="0">
                <a:solidFill>
                  <a:srgbClr val="4C94D8"/>
                </a:solidFill>
                <a:effectLst/>
                <a:latin typeface="Aptos" panose="020B0004020202020204" pitchFamily="34" charset="0"/>
                <a:ea typeface="Aptos" panose="020B0004020202020204" pitchFamily="34" charset="0"/>
                <a:cs typeface="Times New Roman" panose="02020603050405020304" pitchFamily="18" charset="0"/>
              </a:rPr>
              <a:t>Can you help us with a donation?</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qr code with a dinosaur&#10;&#10;AI-generated content may be incorrect.">
            <a:extLst>
              <a:ext uri="{FF2B5EF4-FFF2-40B4-BE49-F238E27FC236}">
                <a16:creationId xmlns:a16="http://schemas.microsoft.com/office/drawing/2014/main" id="{74A44F1D-E20B-2EF6-1BD3-FB19A899D2F1}"/>
              </a:ext>
            </a:extLst>
          </p:cNvPr>
          <p:cNvPicPr>
            <a:picLocks noChangeAspect="1"/>
          </p:cNvPicPr>
          <p:nvPr/>
        </p:nvPicPr>
        <p:blipFill>
          <a:blip r:embed="rId2"/>
          <a:stretch>
            <a:fillRect/>
          </a:stretch>
        </p:blipFill>
        <p:spPr>
          <a:xfrm>
            <a:off x="4862074" y="1409901"/>
            <a:ext cx="2687245" cy="2687245"/>
          </a:xfrm>
          <a:prstGeom prst="rect">
            <a:avLst/>
          </a:prstGeom>
        </p:spPr>
      </p:pic>
      <p:pic>
        <p:nvPicPr>
          <p:cNvPr id="7" name="Picture 6" descr="A blue circle with arrows&#10;&#10;AI-generated content may be incorrect.">
            <a:extLst>
              <a:ext uri="{FF2B5EF4-FFF2-40B4-BE49-F238E27FC236}">
                <a16:creationId xmlns:a16="http://schemas.microsoft.com/office/drawing/2014/main" id="{4D9162E4-91A4-2770-DBFE-8C474287C9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79" t="5909" r="12223" b="8610"/>
          <a:stretch>
            <a:fillRect/>
          </a:stretch>
        </p:blipFill>
        <p:spPr bwMode="auto">
          <a:xfrm>
            <a:off x="5964010" y="2456380"/>
            <a:ext cx="483372" cy="594285"/>
          </a:xfrm>
          <a:prstGeom prst="rect">
            <a:avLst/>
          </a:prstGeom>
          <a:noFill/>
          <a:ln>
            <a:noFill/>
          </a:ln>
          <a:extLst>
            <a:ext uri="{53640926-AAD7-44D8-BBD7-CCE9431645EC}">
              <a14:shadowObscured xmlns:a14="http://schemas.microsoft.com/office/drawing/2010/main"/>
            </a:ext>
          </a:extLst>
        </p:spPr>
      </p:pic>
      <p:pic>
        <p:nvPicPr>
          <p:cNvPr id="3073" name="Picture 5" descr="A blue circle with arrows&#10;&#10;AI-generated content may be incorrect.">
            <a:extLst>
              <a:ext uri="{FF2B5EF4-FFF2-40B4-BE49-F238E27FC236}">
                <a16:creationId xmlns:a16="http://schemas.microsoft.com/office/drawing/2014/main" id="{68DA4FFC-C6A4-8146-A1D1-332D2F9C1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631" y="4987506"/>
            <a:ext cx="1519237" cy="15192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6" descr="A logo for a medical company&#10;&#10;AI-generated content may be incorrect.">
            <a:extLst>
              <a:ext uri="{FF2B5EF4-FFF2-40B4-BE49-F238E27FC236}">
                <a16:creationId xmlns:a16="http://schemas.microsoft.com/office/drawing/2014/main" id="{B26D741E-05D7-E875-A0CB-6EC7EA7D3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329"/>
          <a:stretch>
            <a:fillRect/>
          </a:stretch>
        </p:blipFill>
        <p:spPr bwMode="auto">
          <a:xfrm>
            <a:off x="6735725" y="5058150"/>
            <a:ext cx="1627188" cy="1377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EB5E7D10-3298-F356-C036-F40698007F75}"/>
              </a:ext>
            </a:extLst>
          </p:cNvPr>
          <p:cNvSpPr>
            <a:spLocks noChangeArrowheads="1"/>
          </p:cNvSpPr>
          <p:nvPr/>
        </p:nvSpPr>
        <p:spPr bwMode="auto">
          <a:xfrm>
            <a:off x="3165475" y="-26201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Here’s the link to our </a:t>
            </a:r>
            <a:r>
              <a:rPr kumimoji="0" lang="en-GB" altLang="en-US" sz="2000" b="1"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Just Giving</a:t>
            </a:r>
            <a:r>
              <a:rPr kumimoji="0" lang="en-GB" altLang="en-US" sz="20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page.</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Rectangle 4">
            <a:extLst>
              <a:ext uri="{FF2B5EF4-FFF2-40B4-BE49-F238E27FC236}">
                <a16:creationId xmlns:a16="http://schemas.microsoft.com/office/drawing/2014/main" id="{3A6D1069-BE9A-1AC0-8E20-C22F54C3FE89}"/>
              </a:ext>
            </a:extLst>
          </p:cNvPr>
          <p:cNvSpPr>
            <a:spLocks noChangeArrowheads="1"/>
          </p:cNvSpPr>
          <p:nvPr/>
        </p:nvSpPr>
        <p:spPr bwMode="auto">
          <a:xfrm>
            <a:off x="3165475" y="-21629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 big thank you from,</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79E268FA-A47D-D480-63B6-AF5BBACBF4B9}"/>
              </a:ext>
            </a:extLst>
          </p:cNvPr>
          <p:cNvSpPr txBox="1"/>
          <p:nvPr/>
        </p:nvSpPr>
        <p:spPr>
          <a:xfrm>
            <a:off x="2256933" y="280613"/>
            <a:ext cx="7678132" cy="563424"/>
          </a:xfrm>
          <a:prstGeom prst="rect">
            <a:avLst/>
          </a:prstGeom>
          <a:noFill/>
        </p:spPr>
        <p:txBody>
          <a:bodyPr wrap="square">
            <a:spAutoFit/>
          </a:bodyPr>
          <a:lstStyle/>
          <a:p>
            <a:pPr algn="ctr">
              <a:lnSpc>
                <a:spcPct val="115000"/>
              </a:lnSpc>
              <a:spcAft>
                <a:spcPts val="800"/>
              </a:spcAft>
              <a:buNone/>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Transforming Education in Bo</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07B3FB1-6649-1E29-303C-AE7AC709F83C}"/>
              </a:ext>
            </a:extLst>
          </p:cNvPr>
          <p:cNvSpPr txBox="1"/>
          <p:nvPr/>
        </p:nvSpPr>
        <p:spPr>
          <a:xfrm>
            <a:off x="2472180" y="3924767"/>
            <a:ext cx="7678132" cy="395173"/>
          </a:xfrm>
          <a:prstGeom prst="rect">
            <a:avLst/>
          </a:prstGeom>
          <a:noFill/>
        </p:spPr>
        <p:txBody>
          <a:bodyPr wrap="square">
            <a:spAutoFit/>
          </a:bodyPr>
          <a:lstStyle/>
          <a:p>
            <a:pPr algn="ct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Here’s the link to our </a:t>
            </a:r>
            <a:r>
              <a:rPr lang="en-GB" sz="1800" b="1" kern="100">
                <a:effectLst/>
                <a:latin typeface="Aptos" panose="020B0004020202020204" pitchFamily="34" charset="0"/>
                <a:ea typeface="Aptos" panose="020B0004020202020204" pitchFamily="34" charset="0"/>
                <a:cs typeface="Times New Roman" panose="02020603050405020304" pitchFamily="18" charset="0"/>
              </a:rPr>
              <a:t>Just Giving</a:t>
            </a:r>
            <a:r>
              <a:rPr lang="en-GB" sz="1800" kern="100">
                <a:effectLst/>
                <a:latin typeface="Aptos" panose="020B0004020202020204" pitchFamily="34" charset="0"/>
                <a:ea typeface="Aptos" panose="020B0004020202020204" pitchFamily="34" charset="0"/>
                <a:cs typeface="Times New Roman" panose="02020603050405020304" pitchFamily="18" charset="0"/>
              </a:rPr>
              <a:t> page.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FE81358-4A23-65DF-C6B7-E18D3341533E}"/>
              </a:ext>
            </a:extLst>
          </p:cNvPr>
          <p:cNvSpPr txBox="1"/>
          <p:nvPr/>
        </p:nvSpPr>
        <p:spPr>
          <a:xfrm>
            <a:off x="5224806" y="4474420"/>
            <a:ext cx="2429759" cy="369332"/>
          </a:xfrm>
          <a:prstGeom prst="rect">
            <a:avLst/>
          </a:prstGeom>
          <a:noFill/>
        </p:spPr>
        <p:txBody>
          <a:bodyPr wrap="square">
            <a:spAutoFit/>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A big thank you from,</a:t>
            </a:r>
            <a:endParaRPr lang="en-GB" dirty="0"/>
          </a:p>
        </p:txBody>
      </p:sp>
      <p:sp>
        <p:nvSpPr>
          <p:cNvPr id="19" name="TextBox 18">
            <a:extLst>
              <a:ext uri="{FF2B5EF4-FFF2-40B4-BE49-F238E27FC236}">
                <a16:creationId xmlns:a16="http://schemas.microsoft.com/office/drawing/2014/main" id="{42DA182F-54EF-559B-EBBB-E0E6945F8C04}"/>
              </a:ext>
            </a:extLst>
          </p:cNvPr>
          <p:cNvSpPr txBox="1"/>
          <p:nvPr/>
        </p:nvSpPr>
        <p:spPr>
          <a:xfrm>
            <a:off x="5886363" y="5610405"/>
            <a:ext cx="638666" cy="369332"/>
          </a:xfrm>
          <a:prstGeom prst="rect">
            <a:avLst/>
          </a:prstGeom>
          <a:noFill/>
        </p:spPr>
        <p:txBody>
          <a:bodyPr wrap="square">
            <a:spAutoFit/>
          </a:bodyPr>
          <a:lstStyle/>
          <a:p>
            <a:r>
              <a:rPr lang="en-GB" sz="1800" b="1" dirty="0">
                <a:effectLst/>
                <a:latin typeface="Aptos" panose="020B0004020202020204" pitchFamily="34" charset="0"/>
                <a:ea typeface="Aptos" panose="020B0004020202020204" pitchFamily="34" charset="0"/>
                <a:cs typeface="Times New Roman" panose="02020603050405020304" pitchFamily="18" charset="0"/>
              </a:rPr>
              <a:t>and</a:t>
            </a:r>
            <a:endParaRPr lang="en-GB" dirty="0"/>
          </a:p>
        </p:txBody>
      </p:sp>
    </p:spTree>
    <p:extLst>
      <p:ext uri="{BB962C8B-B14F-4D97-AF65-F5344CB8AC3E}">
        <p14:creationId xmlns:p14="http://schemas.microsoft.com/office/powerpoint/2010/main" val="187627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852AB4-1050-E5B3-F2D0-3408EE50B547}"/>
              </a:ext>
            </a:extLst>
          </p:cNvPr>
          <p:cNvSpPr txBox="1"/>
          <p:nvPr/>
        </p:nvSpPr>
        <p:spPr>
          <a:xfrm>
            <a:off x="1014984" y="1148808"/>
            <a:ext cx="6958584" cy="2303900"/>
          </a:xfrm>
          <a:prstGeom prst="rect">
            <a:avLst/>
          </a:prstGeom>
          <a:noFill/>
        </p:spPr>
        <p:txBody>
          <a:bodyPr wrap="square">
            <a:spAutoFit/>
          </a:bodyPr>
          <a:lstStyle/>
          <a:p>
            <a:pPr marL="228600">
              <a:lnSpc>
                <a:spcPct val="115000"/>
              </a:lnSpc>
              <a:spcAft>
                <a:spcPts val="1200"/>
              </a:spcAft>
              <a:buNone/>
            </a:pPr>
            <a:r>
              <a:rPr lang="en-GB"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There are currently 30 OWL schools, 15 in Warwick district linked with 15 in Bo district. Over the past 14 years we have been working together to learn from each other and support teaching in both countries through various projects. We have benefitted from relevant and child-centred projects often linked to the Global Goals – exploring issues such as Climate Action, Plastic Waste and Responsible Consumption.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1DE5204-A4AA-E8D0-65D9-8646004F4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4366" y="530740"/>
            <a:ext cx="4821734" cy="407519"/>
          </a:xfrm>
          <a:prstGeom prst="rect">
            <a:avLst/>
          </a:prstGeom>
        </p:spPr>
      </p:pic>
      <p:pic>
        <p:nvPicPr>
          <p:cNvPr id="9" name="Picture 6" descr="The Role of Technology in Global Goal 4: Quality Education">
            <a:extLst>
              <a:ext uri="{FF2B5EF4-FFF2-40B4-BE49-F238E27FC236}">
                <a16:creationId xmlns:a16="http://schemas.microsoft.com/office/drawing/2014/main" id="{9A49AE79-CE32-F6ED-05AD-7DD059C81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584" y="1331791"/>
            <a:ext cx="3851393" cy="19616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12D61-9AE5-E90E-5345-2982B91F24E5}"/>
              </a:ext>
            </a:extLst>
          </p:cNvPr>
          <p:cNvSpPr txBox="1"/>
          <p:nvPr/>
        </p:nvSpPr>
        <p:spPr>
          <a:xfrm>
            <a:off x="1014984" y="3449998"/>
            <a:ext cx="10488168" cy="1666803"/>
          </a:xfrm>
          <a:prstGeom prst="rect">
            <a:avLst/>
          </a:prstGeom>
          <a:noFill/>
        </p:spPr>
        <p:txBody>
          <a:bodyPr wrap="square">
            <a:spAutoFit/>
          </a:bodyPr>
          <a:lstStyle/>
          <a:p>
            <a:pPr marL="228600">
              <a:lnSpc>
                <a:spcPct val="115000"/>
              </a:lnSpc>
              <a:spcAft>
                <a:spcPts val="1200"/>
              </a:spcAft>
              <a:buNone/>
            </a:pPr>
            <a:r>
              <a:rPr lang="en-GB"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Most Bo schools receive very little professional development or support. The longstanding relationships within OWL have enabled us to now start working with a partner Sierra Leonean organisation, </a:t>
            </a:r>
            <a:r>
              <a:rPr lang="en-GB" sz="1800" b="1" kern="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EducAid</a:t>
            </a:r>
            <a:r>
              <a:rPr lang="en-GB"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GB"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hlinkClick r:id="rId4"/>
              </a:rPr>
              <a:t>www.educaid.org</a:t>
            </a:r>
            <a:r>
              <a:rPr lang="en-GB" b="1" kern="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4"/>
              </a:rPr>
              <a:t>.</a:t>
            </a:r>
            <a:r>
              <a:rPr lang="en-GB"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hlinkClick r:id="rId4"/>
              </a:rPr>
              <a:t>uk</a:t>
            </a:r>
            <a:r>
              <a:rPr lang="en-GB" b="1" kern="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t>
            </a:r>
            <a:r>
              <a:rPr lang="en-GB"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For over 30 years they have been developing teacher mentoring and training which has been proven to be very effective - helping schools improve outcomes for both staff and children.</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4D21F2C-EAAE-0B0A-3007-849597B2439F}"/>
              </a:ext>
            </a:extLst>
          </p:cNvPr>
          <p:cNvSpPr txBox="1"/>
          <p:nvPr/>
        </p:nvSpPr>
        <p:spPr>
          <a:xfrm>
            <a:off x="3431286" y="5095803"/>
            <a:ext cx="8236458" cy="1348254"/>
          </a:xfrm>
          <a:prstGeom prst="rect">
            <a:avLst/>
          </a:prstGeom>
          <a:noFill/>
        </p:spPr>
        <p:txBody>
          <a:bodyPr wrap="square">
            <a:spAutoFit/>
          </a:bodyPr>
          <a:lstStyle/>
          <a:p>
            <a:pPr marL="228600">
              <a:lnSpc>
                <a:spcPct val="115000"/>
              </a:lnSpc>
              <a:spcAft>
                <a:spcPts val="1200"/>
              </a:spcAft>
              <a:buNone/>
            </a:pPr>
            <a:r>
              <a:rPr lang="en-GB" sz="1800" b="1" kern="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EducAid's</a:t>
            </a:r>
            <a:r>
              <a:rPr lang="en-GB"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vision is a democratic, dignified and globally-engaged Sierra Leone, where poverty is eliminated by educated citizens. OWL are delighted to be working alongside such a well established and vibrant organisation.</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Content Placeholder 4" descr="A logo for a medical company&#10;&#10;AI-generated content may be incorrect.">
            <a:extLst>
              <a:ext uri="{FF2B5EF4-FFF2-40B4-BE49-F238E27FC236}">
                <a16:creationId xmlns:a16="http://schemas.microsoft.com/office/drawing/2014/main" id="{CE735E5A-3149-68EB-740A-4A6653A7001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311978" t="-26202" r="-311978" b="59022"/>
          <a:stretch>
            <a:fillRect/>
          </a:stretch>
        </p:blipFill>
        <p:spPr>
          <a:xfrm>
            <a:off x="7646025" y="4023360"/>
            <a:ext cx="2083191" cy="1399481"/>
          </a:xfrm>
        </p:spPr>
      </p:pic>
      <p:pic>
        <p:nvPicPr>
          <p:cNvPr id="15" name="Picture 14">
            <a:extLst>
              <a:ext uri="{FF2B5EF4-FFF2-40B4-BE49-F238E27FC236}">
                <a16:creationId xmlns:a16="http://schemas.microsoft.com/office/drawing/2014/main" id="{D35DF817-9FA5-1596-F9B0-7B3D351F9CBF}"/>
              </a:ext>
            </a:extLst>
          </p:cNvPr>
          <p:cNvPicPr>
            <a:picLocks noChangeAspect="1"/>
          </p:cNvPicPr>
          <p:nvPr/>
        </p:nvPicPr>
        <p:blipFill>
          <a:blip r:embed="rId6"/>
          <a:srcRect t="16221" b="17391"/>
          <a:stretch>
            <a:fillRect/>
          </a:stretch>
        </p:blipFill>
        <p:spPr>
          <a:xfrm>
            <a:off x="1603734" y="5001058"/>
            <a:ext cx="2006584" cy="1332125"/>
          </a:xfrm>
          <a:prstGeom prst="rect">
            <a:avLst/>
          </a:prstGeom>
        </p:spPr>
      </p:pic>
    </p:spTree>
    <p:extLst>
      <p:ext uri="{BB962C8B-B14F-4D97-AF65-F5344CB8AC3E}">
        <p14:creationId xmlns:p14="http://schemas.microsoft.com/office/powerpoint/2010/main" val="1515867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ierraleone flag hands heart">
            <a:extLst>
              <a:ext uri="{FF2B5EF4-FFF2-40B4-BE49-F238E27FC236}">
                <a16:creationId xmlns:a16="http://schemas.microsoft.com/office/drawing/2014/main" id="{AB402305-177C-F5C3-E204-8F5294CB97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789" y="3855398"/>
            <a:ext cx="3557996" cy="26650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ierra Leone, National Flag, Symbolic Banner Free PNG">
            <a:extLst>
              <a:ext uri="{FF2B5EF4-FFF2-40B4-BE49-F238E27FC236}">
                <a16:creationId xmlns:a16="http://schemas.microsoft.com/office/drawing/2014/main" id="{9318D6BA-C090-203A-575C-2D6D2BF51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216" y="525401"/>
            <a:ext cx="3280664" cy="332999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ierra Leone Flag Colors">
            <a:extLst>
              <a:ext uri="{FF2B5EF4-FFF2-40B4-BE49-F238E27FC236}">
                <a16:creationId xmlns:a16="http://schemas.microsoft.com/office/drawing/2014/main" id="{A463D8D9-5309-28D8-8318-BDB0BCF537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1,200+ Flag Of Sierra Leone Stock Photos, Pictures &amp; Royalty-Free ...">
            <a:extLst>
              <a:ext uri="{FF2B5EF4-FFF2-40B4-BE49-F238E27FC236}">
                <a16:creationId xmlns:a16="http://schemas.microsoft.com/office/drawing/2014/main" id="{854DE8FE-3B92-23A5-B6CE-723C0C842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835" y="3980338"/>
            <a:ext cx="2665063" cy="26650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ierra Leone Flag Royalty-free Stock Vector Images and Clip Art">
            <a:extLst>
              <a:ext uri="{FF2B5EF4-FFF2-40B4-BE49-F238E27FC236}">
                <a16:creationId xmlns:a16="http://schemas.microsoft.com/office/drawing/2014/main" id="{8E143D22-9B38-9D2C-0E77-5CBDEB24F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785" y="251402"/>
            <a:ext cx="3329998" cy="332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40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53B8-3435-F427-34DA-FD5E1941CB39}"/>
              </a:ext>
            </a:extLst>
          </p:cNvPr>
          <p:cNvSpPr>
            <a:spLocks noGrp="1"/>
          </p:cNvSpPr>
          <p:nvPr>
            <p:ph type="title"/>
          </p:nvPr>
        </p:nvSpPr>
        <p:spPr>
          <a:xfrm>
            <a:off x="4685010" y="948752"/>
            <a:ext cx="5495545" cy="1325563"/>
          </a:xfrm>
        </p:spPr>
        <p:txBody>
          <a:bodyPr>
            <a:normAutofit fontScale="90000"/>
          </a:bodyPr>
          <a:lstStyle/>
          <a:p>
            <a:pPr algn="ctr"/>
            <a:r>
              <a:rPr lang="en-GB" dirty="0">
                <a:solidFill>
                  <a:srgbClr val="002060"/>
                </a:solidFill>
              </a:rPr>
              <a:t>Have a look at the teachers where you are now and give them a smile to say </a:t>
            </a:r>
            <a:br>
              <a:rPr lang="en-GB" dirty="0">
                <a:solidFill>
                  <a:srgbClr val="002060"/>
                </a:solidFill>
              </a:rPr>
            </a:br>
            <a:r>
              <a:rPr lang="en-GB" dirty="0">
                <a:solidFill>
                  <a:srgbClr val="002060"/>
                </a:solidFill>
              </a:rPr>
              <a:t>“Thank You</a:t>
            </a:r>
            <a:r>
              <a:rPr lang="en-GB" dirty="0"/>
              <a:t>”</a:t>
            </a:r>
          </a:p>
        </p:txBody>
      </p:sp>
      <p:sp>
        <p:nvSpPr>
          <p:cNvPr id="3" name="Content Placeholder 2">
            <a:extLst>
              <a:ext uri="{FF2B5EF4-FFF2-40B4-BE49-F238E27FC236}">
                <a16:creationId xmlns:a16="http://schemas.microsoft.com/office/drawing/2014/main" id="{2B83A8BE-68F3-F3C5-4E5B-79CA83C9A32A}"/>
              </a:ext>
            </a:extLst>
          </p:cNvPr>
          <p:cNvSpPr>
            <a:spLocks noGrp="1"/>
          </p:cNvSpPr>
          <p:nvPr>
            <p:ph idx="1"/>
          </p:nvPr>
        </p:nvSpPr>
        <p:spPr>
          <a:xfrm>
            <a:off x="701040" y="3429000"/>
            <a:ext cx="10515600" cy="4351338"/>
          </a:xfrm>
        </p:spPr>
        <p:txBody>
          <a:bodyPr/>
          <a:lstStyle/>
          <a:p>
            <a:r>
              <a:rPr lang="en-GB" dirty="0"/>
              <a:t>It is a day to celebrate how teachers are transforming education but also to reflect on the support they need to “fully deploy their talent and vocation.” </a:t>
            </a:r>
            <a:r>
              <a:rPr lang="en-GB" i="1" dirty="0"/>
              <a:t>Teachers need CPD (continuing professional development)</a:t>
            </a:r>
          </a:p>
          <a:p>
            <a:r>
              <a:rPr lang="en-GB" dirty="0"/>
              <a:t>World Teachers’ Day is co-convened in partnership with the International Labour Organization (ILO), UNICEF and Education International (EI).</a:t>
            </a:r>
          </a:p>
          <a:p>
            <a:endParaRPr lang="en-GB" dirty="0"/>
          </a:p>
        </p:txBody>
      </p:sp>
      <p:pic>
        <p:nvPicPr>
          <p:cNvPr id="4" name="Picture 2">
            <a:extLst>
              <a:ext uri="{FF2B5EF4-FFF2-40B4-BE49-F238E27FC236}">
                <a16:creationId xmlns:a16="http://schemas.microsoft.com/office/drawing/2014/main" id="{EFFE5177-F866-6899-EB28-55D4C559C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17" y="95821"/>
            <a:ext cx="4595444" cy="30314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emium Vector | Thank you emoji illustration">
            <a:extLst>
              <a:ext uri="{FF2B5EF4-FFF2-40B4-BE49-F238E27FC236}">
                <a16:creationId xmlns:a16="http://schemas.microsoft.com/office/drawing/2014/main" id="{73380396-4B01-F904-AF7A-88CB914CF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814" y="1321932"/>
            <a:ext cx="1997340" cy="199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311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C1593005-4466-AADB-CABA-344A4916A3FF}"/>
              </a:ext>
            </a:extLst>
          </p:cNvPr>
          <p:cNvPicPr>
            <a:picLocks noChangeAspect="1"/>
          </p:cNvPicPr>
          <p:nvPr/>
        </p:nvPicPr>
        <p:blipFill>
          <a:blip r:embed="rId3">
            <a:extLst>
              <a:ext uri="{28A0092B-C50C-407E-A947-70E740481C1C}">
                <a14:useLocalDpi xmlns:a14="http://schemas.microsoft.com/office/drawing/2010/main" val="0"/>
              </a:ext>
            </a:extLst>
          </a:blip>
          <a:srcRect l="8739" t="24355" r="3904" b="11604"/>
          <a:stretch/>
        </p:blipFill>
        <p:spPr>
          <a:xfrm>
            <a:off x="793846" y="157438"/>
            <a:ext cx="10697065" cy="5881412"/>
          </a:xfrm>
          <a:prstGeom prst="rect">
            <a:avLst/>
          </a:prstGeom>
        </p:spPr>
      </p:pic>
      <p:sp>
        <p:nvSpPr>
          <p:cNvPr id="4" name="TextBox 3">
            <a:extLst>
              <a:ext uri="{FF2B5EF4-FFF2-40B4-BE49-F238E27FC236}">
                <a16:creationId xmlns:a16="http://schemas.microsoft.com/office/drawing/2014/main" id="{80A599E6-7205-2107-35BA-DB26167A5E89}"/>
              </a:ext>
            </a:extLst>
          </p:cNvPr>
          <p:cNvSpPr txBox="1"/>
          <p:nvPr/>
        </p:nvSpPr>
        <p:spPr>
          <a:xfrm>
            <a:off x="1049170" y="6115787"/>
            <a:ext cx="10186416" cy="861774"/>
          </a:xfrm>
          <a:prstGeom prst="rect">
            <a:avLst/>
          </a:prstGeom>
          <a:noFill/>
        </p:spPr>
        <p:txBody>
          <a:bodyPr wrap="square" rtlCol="0">
            <a:spAutoFit/>
          </a:bodyPr>
          <a:lstStyle/>
          <a:p>
            <a:pPr algn="ctr"/>
            <a:r>
              <a:rPr lang="en-GB" dirty="0"/>
              <a:t>Here are some of the OWL teachers in Bo, visited by some Warwick/Leamington teachers in February 2025. They also need CPD and are excited to be part of our project.</a:t>
            </a:r>
          </a:p>
          <a:p>
            <a:pPr algn="ctr"/>
            <a:r>
              <a:rPr lang="en-GB" sz="1400" dirty="0"/>
              <a:t> </a:t>
            </a:r>
          </a:p>
        </p:txBody>
      </p:sp>
    </p:spTree>
    <p:extLst>
      <p:ext uri="{BB962C8B-B14F-4D97-AF65-F5344CB8AC3E}">
        <p14:creationId xmlns:p14="http://schemas.microsoft.com/office/powerpoint/2010/main" val="410842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267C81-21E2-D615-4AF4-CBF4ED04C002}"/>
              </a:ext>
            </a:extLst>
          </p:cNvPr>
          <p:cNvPicPr>
            <a:picLocks noChangeAspect="1"/>
          </p:cNvPicPr>
          <p:nvPr/>
        </p:nvPicPr>
        <p:blipFill>
          <a:blip r:embed="rId3"/>
          <a:stretch>
            <a:fillRect/>
          </a:stretch>
        </p:blipFill>
        <p:spPr>
          <a:xfrm>
            <a:off x="523375" y="291461"/>
            <a:ext cx="11068857" cy="6239987"/>
          </a:xfrm>
          <a:prstGeom prst="rect">
            <a:avLst/>
          </a:prstGeom>
        </p:spPr>
      </p:pic>
    </p:spTree>
    <p:extLst>
      <p:ext uri="{BB962C8B-B14F-4D97-AF65-F5344CB8AC3E}">
        <p14:creationId xmlns:p14="http://schemas.microsoft.com/office/powerpoint/2010/main" val="2685308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C95D-E0E2-725D-31F0-750B6954954C}"/>
              </a:ext>
            </a:extLst>
          </p:cNvPr>
          <p:cNvSpPr>
            <a:spLocks noGrp="1"/>
          </p:cNvSpPr>
          <p:nvPr>
            <p:ph type="title"/>
          </p:nvPr>
        </p:nvSpPr>
        <p:spPr>
          <a:xfrm>
            <a:off x="546131" y="627816"/>
            <a:ext cx="4599039" cy="775417"/>
          </a:xfrm>
        </p:spPr>
        <p:txBody>
          <a:bodyPr>
            <a:normAutofit fontScale="90000"/>
          </a:bodyPr>
          <a:lstStyle/>
          <a:p>
            <a:r>
              <a:rPr lang="en-GB" dirty="0"/>
              <a:t>Who are </a:t>
            </a:r>
            <a:r>
              <a:rPr lang="en-GB" dirty="0" err="1"/>
              <a:t>EducAid</a:t>
            </a:r>
            <a:r>
              <a:rPr lang="en-GB" dirty="0"/>
              <a:t>? </a:t>
            </a:r>
            <a:br>
              <a:rPr lang="en-GB" dirty="0"/>
            </a:br>
            <a:endParaRPr lang="en-GB" dirty="0"/>
          </a:p>
        </p:txBody>
      </p:sp>
      <p:sp>
        <p:nvSpPr>
          <p:cNvPr id="8" name="TextBox 7">
            <a:extLst>
              <a:ext uri="{FF2B5EF4-FFF2-40B4-BE49-F238E27FC236}">
                <a16:creationId xmlns:a16="http://schemas.microsoft.com/office/drawing/2014/main" id="{C929E0C6-4E79-0571-71E4-E88CEB8EA990}"/>
              </a:ext>
            </a:extLst>
          </p:cNvPr>
          <p:cNvSpPr txBox="1"/>
          <p:nvPr/>
        </p:nvSpPr>
        <p:spPr>
          <a:xfrm>
            <a:off x="367339" y="1615016"/>
            <a:ext cx="3840262" cy="1477328"/>
          </a:xfrm>
          <a:prstGeom prst="rect">
            <a:avLst/>
          </a:prstGeom>
          <a:noFill/>
        </p:spPr>
        <p:txBody>
          <a:bodyPr wrap="square" rtlCol="0">
            <a:spAutoFit/>
          </a:bodyPr>
          <a:lstStyle/>
          <a:p>
            <a:r>
              <a:rPr lang="en-GB" dirty="0"/>
              <a:t>Watch intro clip (3 mins)-Who are </a:t>
            </a:r>
            <a:r>
              <a:rPr lang="en-GB" dirty="0" err="1"/>
              <a:t>EducAid</a:t>
            </a:r>
            <a:r>
              <a:rPr lang="en-GB" dirty="0"/>
              <a:t> and why are we different:</a:t>
            </a:r>
          </a:p>
          <a:p>
            <a:r>
              <a:rPr lang="en-GB" dirty="0">
                <a:hlinkClick r:id="rId3"/>
              </a:rPr>
              <a:t>https://www.educaid.org.uk/</a:t>
            </a:r>
            <a:endParaRPr lang="en-GB" dirty="0"/>
          </a:p>
          <a:p>
            <a:endParaRPr lang="en-GB" dirty="0"/>
          </a:p>
          <a:p>
            <a:endParaRPr lang="en-GB" dirty="0"/>
          </a:p>
        </p:txBody>
      </p:sp>
      <p:pic>
        <p:nvPicPr>
          <p:cNvPr id="4" name="Picture 3">
            <a:extLst>
              <a:ext uri="{FF2B5EF4-FFF2-40B4-BE49-F238E27FC236}">
                <a16:creationId xmlns:a16="http://schemas.microsoft.com/office/drawing/2014/main" id="{9A7B9F14-48BD-0BE4-7090-94CAFE36AF05}"/>
              </a:ext>
            </a:extLst>
          </p:cNvPr>
          <p:cNvPicPr>
            <a:picLocks noChangeAspect="1"/>
          </p:cNvPicPr>
          <p:nvPr/>
        </p:nvPicPr>
        <p:blipFill>
          <a:blip r:embed="rId4"/>
          <a:stretch>
            <a:fillRect/>
          </a:stretch>
        </p:blipFill>
        <p:spPr>
          <a:xfrm>
            <a:off x="367339" y="2803485"/>
            <a:ext cx="3647271" cy="2584372"/>
          </a:xfrm>
          <a:prstGeom prst="rect">
            <a:avLst/>
          </a:prstGeom>
        </p:spPr>
      </p:pic>
      <p:sp>
        <p:nvSpPr>
          <p:cNvPr id="9" name="TextBox 8">
            <a:extLst>
              <a:ext uri="{FF2B5EF4-FFF2-40B4-BE49-F238E27FC236}">
                <a16:creationId xmlns:a16="http://schemas.microsoft.com/office/drawing/2014/main" id="{F023566C-A782-E04E-00AC-02A6D72702F7}"/>
              </a:ext>
            </a:extLst>
          </p:cNvPr>
          <p:cNvSpPr txBox="1"/>
          <p:nvPr/>
        </p:nvSpPr>
        <p:spPr>
          <a:xfrm>
            <a:off x="6266696" y="5622120"/>
            <a:ext cx="5379173" cy="923330"/>
          </a:xfrm>
          <a:prstGeom prst="rect">
            <a:avLst/>
          </a:prstGeom>
          <a:noFill/>
        </p:spPr>
        <p:txBody>
          <a:bodyPr wrap="square">
            <a:spAutoFit/>
          </a:bodyPr>
          <a:lstStyle/>
          <a:p>
            <a:r>
              <a:rPr lang="en-GB" b="1" i="0" dirty="0" err="1">
                <a:solidFill>
                  <a:schemeClr val="accent1">
                    <a:lumMod val="50000"/>
                  </a:schemeClr>
                </a:solidFill>
                <a:effectLst/>
                <a:latin typeface="Maven Pro"/>
              </a:rPr>
              <a:t>EducAid's</a:t>
            </a:r>
            <a:r>
              <a:rPr lang="en-GB" b="1" i="0" dirty="0">
                <a:solidFill>
                  <a:schemeClr val="accent1">
                    <a:lumMod val="50000"/>
                  </a:schemeClr>
                </a:solidFill>
                <a:effectLst/>
                <a:latin typeface="Maven Pro"/>
              </a:rPr>
              <a:t> vision is a democratic, dignified and globally-engaged Sierra Leone, where poverty is eliminated by educated citizens.</a:t>
            </a:r>
            <a:endParaRPr lang="en-GB" dirty="0">
              <a:solidFill>
                <a:schemeClr val="accent1">
                  <a:lumMod val="50000"/>
                </a:schemeClr>
              </a:solidFill>
            </a:endParaRPr>
          </a:p>
        </p:txBody>
      </p:sp>
      <p:pic>
        <p:nvPicPr>
          <p:cNvPr id="12" name="Content Placeholder 11">
            <a:extLst>
              <a:ext uri="{FF2B5EF4-FFF2-40B4-BE49-F238E27FC236}">
                <a16:creationId xmlns:a16="http://schemas.microsoft.com/office/drawing/2014/main" id="{D636D0BF-04DB-CD70-6159-4274C48537A5}"/>
              </a:ext>
            </a:extLst>
          </p:cNvPr>
          <p:cNvPicPr>
            <a:picLocks noGrp="1" noChangeAspect="1"/>
          </p:cNvPicPr>
          <p:nvPr>
            <p:ph idx="1"/>
          </p:nvPr>
        </p:nvPicPr>
        <p:blipFill>
          <a:blip r:embed="rId5"/>
          <a:stretch>
            <a:fillRect/>
          </a:stretch>
        </p:blipFill>
        <p:spPr>
          <a:xfrm>
            <a:off x="5328583" y="627816"/>
            <a:ext cx="6174022" cy="4351338"/>
          </a:xfrm>
          <a:prstGeom prst="rect">
            <a:avLst/>
          </a:prstGeom>
        </p:spPr>
      </p:pic>
    </p:spTree>
    <p:extLst>
      <p:ext uri="{BB962C8B-B14F-4D97-AF65-F5344CB8AC3E}">
        <p14:creationId xmlns:p14="http://schemas.microsoft.com/office/powerpoint/2010/main" val="55326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0F0B-A157-05C1-06C5-5D3FA7FEF5A1}"/>
              </a:ext>
            </a:extLst>
          </p:cNvPr>
          <p:cNvSpPr>
            <a:spLocks noGrp="1"/>
          </p:cNvSpPr>
          <p:nvPr>
            <p:ph type="title"/>
          </p:nvPr>
        </p:nvSpPr>
        <p:spPr>
          <a:xfrm>
            <a:off x="57912" y="0"/>
            <a:ext cx="6038088" cy="1325563"/>
          </a:xfrm>
        </p:spPr>
        <p:txBody>
          <a:bodyPr>
            <a:normAutofit fontScale="90000"/>
          </a:bodyPr>
          <a:lstStyle/>
          <a:p>
            <a:pPr algn="ctr"/>
            <a:r>
              <a:rPr lang="en-GB" dirty="0"/>
              <a:t>JP Sannoh</a:t>
            </a:r>
            <a:br>
              <a:rPr lang="en-GB" dirty="0"/>
            </a:br>
            <a:r>
              <a:rPr lang="en-GB" sz="2400" dirty="0" err="1"/>
              <a:t>EducAid</a:t>
            </a:r>
            <a:r>
              <a:rPr lang="en-GB" sz="2400" dirty="0"/>
              <a:t> mentor/trainer, now living in Bo</a:t>
            </a:r>
            <a:br>
              <a:rPr lang="en-GB" sz="2400" dirty="0"/>
            </a:br>
            <a:r>
              <a:rPr lang="en-GB" sz="2400" dirty="0"/>
              <a:t> at the OWL centre</a:t>
            </a:r>
            <a:endParaRPr lang="en-GB" dirty="0"/>
          </a:p>
        </p:txBody>
      </p:sp>
      <p:pic>
        <p:nvPicPr>
          <p:cNvPr id="5" name="Content Placeholder 4" descr="A person sitting at a table with scissors&#10;&#10;AI-generated content may be incorrect.">
            <a:extLst>
              <a:ext uri="{FF2B5EF4-FFF2-40B4-BE49-F238E27FC236}">
                <a16:creationId xmlns:a16="http://schemas.microsoft.com/office/drawing/2014/main" id="{2C2BB9FE-0316-74AD-6906-0E0855B48C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3114" y="1325563"/>
            <a:ext cx="3789188" cy="5052251"/>
          </a:xfrm>
        </p:spPr>
      </p:pic>
      <p:sp>
        <p:nvSpPr>
          <p:cNvPr id="4" name="TextBox 3">
            <a:extLst>
              <a:ext uri="{FF2B5EF4-FFF2-40B4-BE49-F238E27FC236}">
                <a16:creationId xmlns:a16="http://schemas.microsoft.com/office/drawing/2014/main" id="{4CD041D3-B70C-B4DD-1F64-9E1F3D7086DB}"/>
              </a:ext>
            </a:extLst>
          </p:cNvPr>
          <p:cNvSpPr txBox="1"/>
          <p:nvPr/>
        </p:nvSpPr>
        <p:spPr>
          <a:xfrm>
            <a:off x="5852160" y="2146233"/>
            <a:ext cx="6179820" cy="3785652"/>
          </a:xfrm>
          <a:prstGeom prst="rect">
            <a:avLst/>
          </a:prstGeom>
          <a:noFill/>
        </p:spPr>
        <p:txBody>
          <a:bodyPr wrap="square">
            <a:spAutoFit/>
          </a:bodyPr>
          <a:lstStyle/>
          <a:p>
            <a:pPr algn="ctr">
              <a:buNone/>
            </a:pPr>
            <a:r>
              <a:rPr lang="en-GB" sz="2000" b="1" u="sng" dirty="0">
                <a:solidFill>
                  <a:srgbClr val="002060"/>
                </a:solidFill>
                <a:effectLst/>
                <a:latin typeface="Arial" panose="020B0604020202020204" pitchFamily="34" charset="0"/>
                <a:ea typeface="Times New Roman" panose="02020603050405020304" pitchFamily="18" charset="0"/>
              </a:rPr>
              <a:t>List of the 5 OWL participating schools, </a:t>
            </a:r>
          </a:p>
          <a:p>
            <a:pPr algn="ctr">
              <a:buNone/>
            </a:pPr>
            <a:r>
              <a:rPr lang="en-GB" sz="2000" b="1" u="sng" dirty="0">
                <a:solidFill>
                  <a:srgbClr val="002060"/>
                </a:solidFill>
                <a:effectLst/>
                <a:latin typeface="Arial" panose="020B0604020202020204" pitchFamily="34" charset="0"/>
                <a:ea typeface="Times New Roman" panose="02020603050405020304" pitchFamily="18" charset="0"/>
              </a:rPr>
              <a:t>and their UK partners, in this pilot year </a:t>
            </a:r>
          </a:p>
          <a:p>
            <a:pPr algn="ctr">
              <a:buNone/>
            </a:pPr>
            <a:r>
              <a:rPr lang="en-GB" sz="2000" b="1" u="sng" dirty="0">
                <a:solidFill>
                  <a:srgbClr val="002060"/>
                </a:solidFill>
                <a:effectLst/>
                <a:latin typeface="Arial" panose="020B0604020202020204" pitchFamily="34" charset="0"/>
                <a:ea typeface="Times New Roman" panose="02020603050405020304" pitchFamily="18" charset="0"/>
              </a:rPr>
              <a:t>2025-2026</a:t>
            </a:r>
            <a:endParaRPr lang="en-GB" b="1" dirty="0">
              <a:solidFill>
                <a:srgbClr val="002060"/>
              </a:solidFill>
              <a:effectLst/>
              <a:latin typeface="Times New Roman" panose="02020603050405020304" pitchFamily="18" charset="0"/>
              <a:ea typeface="Times New Roman" panose="02020603050405020304" pitchFamily="18" charset="0"/>
            </a:endParaRPr>
          </a:p>
          <a:p>
            <a:pPr>
              <a:buNone/>
            </a:pPr>
            <a:r>
              <a:rPr lang="en-GB" sz="2000" b="1" u="none" strike="noStrike" dirty="0">
                <a:solidFill>
                  <a:srgbClr val="002060"/>
                </a:solidFill>
                <a:effectLst/>
                <a:latin typeface="Arial" panose="020B0604020202020204" pitchFamily="34" charset="0"/>
                <a:ea typeface="Times New Roman" panose="02020603050405020304" pitchFamily="18" charset="0"/>
              </a:rPr>
              <a:t> </a:t>
            </a:r>
            <a:endParaRPr lang="en-GB" b="1" dirty="0">
              <a:solidFill>
                <a:srgbClr val="002060"/>
              </a:solidFill>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solidFill>
                  <a:srgbClr val="002060"/>
                </a:solidFill>
                <a:effectLst/>
                <a:latin typeface="Arial" panose="020B0604020202020204" pitchFamily="34" charset="0"/>
                <a:ea typeface="Times New Roman" panose="02020603050405020304" pitchFamily="18" charset="0"/>
              </a:rPr>
              <a:t>BDEC </a:t>
            </a:r>
            <a:r>
              <a:rPr lang="en-GB" sz="2000" b="1" dirty="0" err="1">
                <a:solidFill>
                  <a:srgbClr val="002060"/>
                </a:solidFill>
                <a:effectLst/>
                <a:latin typeface="Arial" panose="020B0604020202020204" pitchFamily="34" charset="0"/>
                <a:ea typeface="Times New Roman" panose="02020603050405020304" pitchFamily="18" charset="0"/>
              </a:rPr>
              <a:t>Messima</a:t>
            </a:r>
            <a:r>
              <a:rPr lang="en-GB" sz="2000" b="1" dirty="0">
                <a:solidFill>
                  <a:srgbClr val="002060"/>
                </a:solidFill>
                <a:effectLst/>
                <a:latin typeface="Arial" panose="020B0604020202020204" pitchFamily="34" charset="0"/>
                <a:ea typeface="Times New Roman" panose="02020603050405020304" pitchFamily="18" charset="0"/>
              </a:rPr>
              <a:t>, Bo (St Margaret’s </a:t>
            </a:r>
            <a:r>
              <a:rPr lang="en-GB" sz="2000" b="1" dirty="0" err="1">
                <a:solidFill>
                  <a:srgbClr val="002060"/>
                </a:solidFill>
                <a:effectLst/>
                <a:latin typeface="Arial" panose="020B0604020202020204" pitchFamily="34" charset="0"/>
                <a:ea typeface="Times New Roman" panose="02020603050405020304" pitchFamily="18" charset="0"/>
              </a:rPr>
              <a:t>Whitnash</a:t>
            </a:r>
            <a:r>
              <a:rPr lang="en-GB" sz="2000" b="1" dirty="0">
                <a:solidFill>
                  <a:srgbClr val="002060"/>
                </a:solidFill>
                <a:effectLst/>
                <a:latin typeface="Arial" panose="020B0604020202020204" pitchFamily="34" charset="0"/>
                <a:ea typeface="Times New Roman" panose="02020603050405020304" pitchFamily="18" charset="0"/>
              </a:rPr>
              <a:t>)</a:t>
            </a:r>
            <a:endParaRPr lang="en-GB" b="1" dirty="0">
              <a:solidFill>
                <a:srgbClr val="002060"/>
              </a:solidFill>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solidFill>
                  <a:srgbClr val="002060"/>
                </a:solidFill>
                <a:effectLst/>
                <a:latin typeface="Arial" panose="020B0604020202020204" pitchFamily="34" charset="0"/>
                <a:ea typeface="Times New Roman" panose="02020603050405020304" pitchFamily="18" charset="0"/>
              </a:rPr>
              <a:t>RC Madonna, Bo (St Peter’s Leamington)</a:t>
            </a:r>
            <a:endParaRPr lang="en-GB" b="1" dirty="0">
              <a:solidFill>
                <a:srgbClr val="002060"/>
              </a:solidFill>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solidFill>
                  <a:srgbClr val="002060"/>
                </a:solidFill>
                <a:effectLst/>
                <a:latin typeface="Arial" panose="020B0604020202020204" pitchFamily="34" charset="0"/>
                <a:ea typeface="Times New Roman" panose="02020603050405020304" pitchFamily="18" charset="0"/>
              </a:rPr>
              <a:t>UMC </a:t>
            </a:r>
            <a:r>
              <a:rPr lang="en-GB" sz="2000" b="1" dirty="0" err="1">
                <a:solidFill>
                  <a:srgbClr val="002060"/>
                </a:solidFill>
                <a:effectLst/>
                <a:latin typeface="Arial" panose="020B0604020202020204" pitchFamily="34" charset="0"/>
                <a:ea typeface="Times New Roman" panose="02020603050405020304" pitchFamily="18" charset="0"/>
              </a:rPr>
              <a:t>Messima</a:t>
            </a:r>
            <a:r>
              <a:rPr lang="en-GB" sz="2000" b="1" dirty="0">
                <a:solidFill>
                  <a:srgbClr val="002060"/>
                </a:solidFill>
                <a:effectLst/>
                <a:latin typeface="Arial" panose="020B0604020202020204" pitchFamily="34" charset="0"/>
                <a:ea typeface="Times New Roman" panose="02020603050405020304" pitchFamily="18" charset="0"/>
              </a:rPr>
              <a:t>, Bo (</a:t>
            </a:r>
            <a:r>
              <a:rPr lang="en-GB" sz="2000" b="1" dirty="0" err="1">
                <a:solidFill>
                  <a:srgbClr val="002060"/>
                </a:solidFill>
                <a:effectLst/>
                <a:latin typeface="Arial" panose="020B0604020202020204" pitchFamily="34" charset="0"/>
                <a:ea typeface="Times New Roman" panose="02020603050405020304" pitchFamily="18" charset="0"/>
              </a:rPr>
              <a:t>Harbury</a:t>
            </a:r>
            <a:r>
              <a:rPr lang="en-GB" sz="2000" b="1" dirty="0">
                <a:solidFill>
                  <a:srgbClr val="002060"/>
                </a:solidFill>
                <a:effectLst/>
                <a:latin typeface="Arial" panose="020B0604020202020204" pitchFamily="34" charset="0"/>
                <a:ea typeface="Times New Roman" panose="02020603050405020304" pitchFamily="18" charset="0"/>
              </a:rPr>
              <a:t> Primary)</a:t>
            </a:r>
            <a:endParaRPr lang="en-GB" b="1" dirty="0">
              <a:solidFill>
                <a:srgbClr val="002060"/>
              </a:solidFill>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solidFill>
                  <a:srgbClr val="002060"/>
                </a:solidFill>
                <a:effectLst/>
                <a:latin typeface="Arial" panose="020B0604020202020204" pitchFamily="34" charset="0"/>
                <a:ea typeface="Times New Roman" panose="02020603050405020304" pitchFamily="18" charset="0"/>
              </a:rPr>
              <a:t>UBC Upper, Bo (Brookhurst, Leamington)</a:t>
            </a:r>
            <a:endParaRPr lang="en-GB" b="1" dirty="0">
              <a:solidFill>
                <a:srgbClr val="002060"/>
              </a:solidFill>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solidFill>
                  <a:srgbClr val="002060"/>
                </a:solidFill>
                <a:effectLst/>
                <a:latin typeface="Arial" panose="020B0604020202020204" pitchFamily="34" charset="0"/>
                <a:ea typeface="Times New Roman" panose="02020603050405020304" pitchFamily="18" charset="0"/>
              </a:rPr>
              <a:t>UBC Lower, Bo (</a:t>
            </a:r>
            <a:r>
              <a:rPr lang="en-GB" sz="2000" b="1" dirty="0" err="1">
                <a:solidFill>
                  <a:srgbClr val="002060"/>
                </a:solidFill>
                <a:effectLst/>
                <a:latin typeface="Arial" panose="020B0604020202020204" pitchFamily="34" charset="0"/>
                <a:ea typeface="Times New Roman" panose="02020603050405020304" pitchFamily="18" charset="0"/>
              </a:rPr>
              <a:t>Ferncumbe</a:t>
            </a:r>
            <a:r>
              <a:rPr lang="en-GB" sz="2000" b="1" dirty="0">
                <a:solidFill>
                  <a:srgbClr val="002060"/>
                </a:solidFill>
                <a:effectLst/>
                <a:latin typeface="Arial" panose="020B0604020202020204" pitchFamily="34" charset="0"/>
                <a:ea typeface="Times New Roman" panose="02020603050405020304" pitchFamily="18" charset="0"/>
              </a:rPr>
              <a:t>, Hatton)</a:t>
            </a:r>
          </a:p>
          <a:p>
            <a:pPr marL="342900" lvl="0" indent="-342900">
              <a:buFont typeface="Symbol" panose="05050102010706020507" pitchFamily="18" charset="2"/>
              <a:buChar char=""/>
            </a:pPr>
            <a:endParaRPr lang="en-GB" sz="2000" b="1" dirty="0">
              <a:solidFill>
                <a:srgbClr val="002060"/>
              </a:solidFill>
              <a:latin typeface="Arial" panose="020B0604020202020204" pitchFamily="34" charset="0"/>
              <a:ea typeface="Times New Roman" panose="02020603050405020304" pitchFamily="18" charset="0"/>
            </a:endParaRPr>
          </a:p>
          <a:p>
            <a:pPr lvl="0" algn="ctr"/>
            <a:r>
              <a:rPr lang="en-GB" b="1" dirty="0">
                <a:solidFill>
                  <a:srgbClr val="002060"/>
                </a:solidFill>
                <a:effectLst/>
                <a:latin typeface="Arial" panose="020B0604020202020204" pitchFamily="34" charset="0"/>
                <a:ea typeface="Times New Roman" panose="02020603050405020304" pitchFamily="18" charset="0"/>
              </a:rPr>
              <a:t>All the other 10 link schools will also benefit from some teacher training.</a:t>
            </a:r>
            <a:endParaRPr lang="en-GB" sz="1600" b="1"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9314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7EF0-D97F-FCEA-3A7C-62B67C437D7D}"/>
              </a:ext>
            </a:extLst>
          </p:cNvPr>
          <p:cNvSpPr>
            <a:spLocks noGrp="1"/>
          </p:cNvSpPr>
          <p:nvPr>
            <p:ph type="title"/>
          </p:nvPr>
        </p:nvSpPr>
        <p:spPr>
          <a:xfrm>
            <a:off x="195466" y="141390"/>
            <a:ext cx="11801068" cy="870288"/>
          </a:xfrm>
        </p:spPr>
        <p:txBody>
          <a:bodyPr>
            <a:normAutofit/>
          </a:bodyPr>
          <a:lstStyle/>
          <a:p>
            <a:pPr algn="ctr"/>
            <a:r>
              <a:rPr lang="en-GB" sz="2400" dirty="0"/>
              <a:t>Here’s JP talking about his new job working with the teachers in 5 of our link schools</a:t>
            </a:r>
          </a:p>
        </p:txBody>
      </p:sp>
      <p:pic>
        <p:nvPicPr>
          <p:cNvPr id="4" name="VID-20250611-WA0026 (2)">
            <a:hlinkClick r:id="" action="ppaction://media"/>
            <a:extLst>
              <a:ext uri="{FF2B5EF4-FFF2-40B4-BE49-F238E27FC236}">
                <a16:creationId xmlns:a16="http://schemas.microsoft.com/office/drawing/2014/main" id="{F6333A22-7D0C-C469-7EB5-4127310FD9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6221" y="1011678"/>
            <a:ext cx="9399558" cy="5321027"/>
          </a:xfrm>
          <a:prstGeom prst="rect">
            <a:avLst/>
          </a:prstGeom>
        </p:spPr>
      </p:pic>
    </p:spTree>
    <p:extLst>
      <p:ext uri="{BB962C8B-B14F-4D97-AF65-F5344CB8AC3E}">
        <p14:creationId xmlns:p14="http://schemas.microsoft.com/office/powerpoint/2010/main" val="3434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6672</TotalTime>
  <Words>1871</Words>
  <Application>Microsoft Office PowerPoint</Application>
  <PresentationFormat>Widescreen</PresentationFormat>
  <Paragraphs>120</Paragraphs>
  <Slides>32</Slides>
  <Notes>10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Transforming Education in Bo </vt:lpstr>
      <vt:lpstr>PowerPoint Presentation</vt:lpstr>
      <vt:lpstr>In One World Link we are helping to celebrate World Teachers’ Day by launching our appeal to support teacher training in Bo - partnering with EducAid.</vt:lpstr>
      <vt:lpstr>Have a look at the teachers where you are now and give them a smile to say  “Thank You”</vt:lpstr>
      <vt:lpstr>PowerPoint Presentation</vt:lpstr>
      <vt:lpstr>PowerPoint Presentation</vt:lpstr>
      <vt:lpstr>Who are EducAid?  </vt:lpstr>
      <vt:lpstr>JP Sannoh EducAid mentor/trainer, now living in Bo  at the OWL centre</vt:lpstr>
      <vt:lpstr>Here’s JP talking about his new job working with the teachers in 5 of our link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Fundraising</vt:lpstr>
      <vt:lpstr>Top Ten Strategies</vt:lpstr>
      <vt:lpstr>PowerPoint Presentation</vt:lpstr>
      <vt:lpstr>PowerPoint Presentation</vt:lpstr>
      <vt:lpstr>PowerPoint Presentation</vt:lpstr>
      <vt:lpstr>PowerPoint Presentation</vt:lpstr>
      <vt:lpstr>PowerPoint Presentation</vt:lpstr>
      <vt:lpstr>PowerPoint Presentation</vt:lpstr>
      <vt:lpstr>Exchange Project – Oct 2025</vt:lpstr>
      <vt:lpstr>PowerPoint Presentation</vt:lpstr>
      <vt:lpstr>End of presentation </vt:lpstr>
      <vt:lpstr>Next few slides provide text/images for school display</vt:lpstr>
      <vt:lpstr>Logos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 Garrett ASW</dc:creator>
  <cp:lastModifiedBy>E Garrett ASW</cp:lastModifiedBy>
  <cp:revision>7</cp:revision>
  <dcterms:created xsi:type="dcterms:W3CDTF">2025-05-01T10:49:28Z</dcterms:created>
  <dcterms:modified xsi:type="dcterms:W3CDTF">2026-03-18T08:30:06Z</dcterms:modified>
</cp:coreProperties>
</file>